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Lst>
  <p:sldSz cx="9144000" cy="5143500" type="screen16x9"/>
  <p:notesSz cx="6858000" cy="9144000"/>
  <p:embeddedFontLst>
    <p:embeddedFont>
      <p:font typeface="Montserrat" panose="020B0604020202020204" charset="0"/>
      <p:regular r:id="rId32"/>
      <p:bold r:id="rId33"/>
      <p:italic r:id="rId34"/>
      <p:boldItalic r:id="rId35"/>
    </p:embeddedFont>
    <p:embeddedFont>
      <p:font typeface="Oswald" panose="020B0604020202020204" charset="0"/>
      <p:regular r:id="rId36"/>
      <p:bold r:id="rId37"/>
    </p:embeddedFont>
    <p:embeddedFont>
      <p:font typeface="Playfair Display" panose="020B0604020202020204" charset="0"/>
      <p:regular r:id="rId38"/>
      <p:bold r:id="rId39"/>
      <p:italic r:id="rId40"/>
      <p:boldItalic r:id="rId41"/>
    </p:embeddedFont>
    <p:embeddedFont>
      <p:font typeface="Roboto" panose="020B0604020202020204" charset="0"/>
      <p:regular r:id="rId42"/>
      <p:bold r:id="rId43"/>
      <p:italic r:id="rId44"/>
      <p:boldItalic r:id="rId4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0" d="100"/>
          <a:sy n="50" d="100"/>
        </p:scale>
        <p:origin x="1488" y="4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3.fntdata"/><Relationship Id="rId42" Type="http://schemas.openxmlformats.org/officeDocument/2006/relationships/font" Target="fonts/font11.fntdata"/><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font" Target="fonts/font7.fntdata"/><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openxmlformats.org/officeDocument/2006/relationships/font" Target="fonts/font1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5.fntdata"/><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4" Type="http://schemas.openxmlformats.org/officeDocument/2006/relationships/font" Target="fonts/font1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4.fntdata"/><Relationship Id="rId43" Type="http://schemas.openxmlformats.org/officeDocument/2006/relationships/font" Target="fonts/font12.fntdata"/><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 name="Google Shape;5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86c3f544ef_0_10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86c3f544ef_0_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86c3f544ef_0_15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86c3f544ef_0_1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86c3f544ef_0_1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86c3f544ef_0_1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86c3f544ef_0_15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86c3f544ef_0_1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86c3f544ef_0_1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86c3f544ef_0_1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86c3f544ef_0_1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86c3f544ef_0_1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8f4ff389af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8f4ff389af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86c3f544ef_0_1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86c3f544ef_0_1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8fe7a696a4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8fe7a696a4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86c3f544ef_0_16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86c3f544ef_0_1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Mare: Phrases to use</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86c3f544ef_0_4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 name="Google Shape;62;g86c3f544ef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8fe7a696a4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8fe7a696a4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86c3f544ef_0_13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g86c3f544ef_0_1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86c3f544ef_0_13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 name="Google Shape;195;g86c3f544ef_0_1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86c3f544ef_0_14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 name="Google Shape;201;g86c3f544ef_0_1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86c3f544ef_0_18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86c3f544ef_0_1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531018efcf_2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 name="Google Shape;213;g531018efcf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531095cc04_0_36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531095cc04_0_3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531095cc04_0_39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4" name="Google Shape;254;g531095cc04_0_3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531095cc04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1" name="Google Shape;261;g531095cc04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5315f5dfcf_2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7" name="Google Shape;267;g5315f5dfcf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86c3f544ef_0_5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86c3f544ef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86c3f544ef_0_5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86c3f544ef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86c3f544ef_0_6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86c3f544ef_0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86c3f544ef_0_6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86c3f544ef_0_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86c3f544ef_0_8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86c3f544ef_0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86c3f544ef_0_9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86c3f544ef_0_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86c3f544ef_0_10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86c3f544ef_0_1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sp>
        <p:nvSpPr>
          <p:cNvPr id="10" name="Google Shape;10;p2"/>
          <p:cNvSpPr/>
          <p:nvPr/>
        </p:nvSpPr>
        <p:spPr>
          <a:xfrm>
            <a:off x="4286250" y="0"/>
            <a:ext cx="723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4358475" y="0"/>
            <a:ext cx="3853200" cy="5143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txBox="1">
            <a:spLocks noGrp="1"/>
          </p:cNvSpPr>
          <p:nvPr>
            <p:ph type="ctrTitle"/>
          </p:nvPr>
        </p:nvSpPr>
        <p:spPr>
          <a:xfrm>
            <a:off x="344250" y="1403850"/>
            <a:ext cx="8455500" cy="2146800"/>
          </a:xfrm>
          <a:prstGeom prst="rect">
            <a:avLst/>
          </a:prstGeom>
          <a:solidFill>
            <a:srgbClr val="FFFFFF"/>
          </a:solidFill>
        </p:spPr>
        <p:txBody>
          <a:bodyPr spcFirstLastPara="1" wrap="square" lIns="91425" tIns="91425" rIns="91425" bIns="91425" anchor="ctr" anchorCtr="0">
            <a:noAutofit/>
          </a:bodyPr>
          <a:lstStyle>
            <a:lvl1pPr lvl="0" algn="ctr">
              <a:spcBef>
                <a:spcPts val="0"/>
              </a:spcBef>
              <a:spcAft>
                <a:spcPts val="0"/>
              </a:spcAft>
              <a:buSzPts val="6800"/>
              <a:buFont typeface="Playfair Display"/>
              <a:buNone/>
              <a:defRPr sz="6800" b="1">
                <a:latin typeface="Playfair Display"/>
                <a:ea typeface="Playfair Display"/>
                <a:cs typeface="Playfair Display"/>
                <a:sym typeface="Playfair Display"/>
              </a:defRPr>
            </a:lvl1pPr>
            <a:lvl2pPr lvl="1" algn="ctr">
              <a:spcBef>
                <a:spcPts val="0"/>
              </a:spcBef>
              <a:spcAft>
                <a:spcPts val="0"/>
              </a:spcAft>
              <a:buSzPts val="6800"/>
              <a:buFont typeface="Playfair Display"/>
              <a:buNone/>
              <a:defRPr sz="6800" b="1">
                <a:latin typeface="Playfair Display"/>
                <a:ea typeface="Playfair Display"/>
                <a:cs typeface="Playfair Display"/>
                <a:sym typeface="Playfair Display"/>
              </a:defRPr>
            </a:lvl2pPr>
            <a:lvl3pPr lvl="2" algn="ctr">
              <a:spcBef>
                <a:spcPts val="0"/>
              </a:spcBef>
              <a:spcAft>
                <a:spcPts val="0"/>
              </a:spcAft>
              <a:buSzPts val="6800"/>
              <a:buFont typeface="Playfair Display"/>
              <a:buNone/>
              <a:defRPr sz="6800" b="1">
                <a:latin typeface="Playfair Display"/>
                <a:ea typeface="Playfair Display"/>
                <a:cs typeface="Playfair Display"/>
                <a:sym typeface="Playfair Display"/>
              </a:defRPr>
            </a:lvl3pPr>
            <a:lvl4pPr lvl="3" algn="ctr">
              <a:spcBef>
                <a:spcPts val="0"/>
              </a:spcBef>
              <a:spcAft>
                <a:spcPts val="0"/>
              </a:spcAft>
              <a:buSzPts val="6800"/>
              <a:buFont typeface="Playfair Display"/>
              <a:buNone/>
              <a:defRPr sz="6800" b="1">
                <a:latin typeface="Playfair Display"/>
                <a:ea typeface="Playfair Display"/>
                <a:cs typeface="Playfair Display"/>
                <a:sym typeface="Playfair Display"/>
              </a:defRPr>
            </a:lvl4pPr>
            <a:lvl5pPr lvl="4" algn="ctr">
              <a:spcBef>
                <a:spcPts val="0"/>
              </a:spcBef>
              <a:spcAft>
                <a:spcPts val="0"/>
              </a:spcAft>
              <a:buSzPts val="6800"/>
              <a:buFont typeface="Playfair Display"/>
              <a:buNone/>
              <a:defRPr sz="6800" b="1">
                <a:latin typeface="Playfair Display"/>
                <a:ea typeface="Playfair Display"/>
                <a:cs typeface="Playfair Display"/>
                <a:sym typeface="Playfair Display"/>
              </a:defRPr>
            </a:lvl5pPr>
            <a:lvl6pPr lvl="5" algn="ctr">
              <a:spcBef>
                <a:spcPts val="0"/>
              </a:spcBef>
              <a:spcAft>
                <a:spcPts val="0"/>
              </a:spcAft>
              <a:buSzPts val="6800"/>
              <a:buFont typeface="Playfair Display"/>
              <a:buNone/>
              <a:defRPr sz="6800" b="1">
                <a:latin typeface="Playfair Display"/>
                <a:ea typeface="Playfair Display"/>
                <a:cs typeface="Playfair Display"/>
                <a:sym typeface="Playfair Display"/>
              </a:defRPr>
            </a:lvl6pPr>
            <a:lvl7pPr lvl="6" algn="ctr">
              <a:spcBef>
                <a:spcPts val="0"/>
              </a:spcBef>
              <a:spcAft>
                <a:spcPts val="0"/>
              </a:spcAft>
              <a:buSzPts val="6800"/>
              <a:buFont typeface="Playfair Display"/>
              <a:buNone/>
              <a:defRPr sz="6800" b="1">
                <a:latin typeface="Playfair Display"/>
                <a:ea typeface="Playfair Display"/>
                <a:cs typeface="Playfair Display"/>
                <a:sym typeface="Playfair Display"/>
              </a:defRPr>
            </a:lvl7pPr>
            <a:lvl8pPr lvl="7" algn="ctr">
              <a:spcBef>
                <a:spcPts val="0"/>
              </a:spcBef>
              <a:spcAft>
                <a:spcPts val="0"/>
              </a:spcAft>
              <a:buSzPts val="6800"/>
              <a:buFont typeface="Playfair Display"/>
              <a:buNone/>
              <a:defRPr sz="6800" b="1">
                <a:latin typeface="Playfair Display"/>
                <a:ea typeface="Playfair Display"/>
                <a:cs typeface="Playfair Display"/>
                <a:sym typeface="Playfair Display"/>
              </a:defRPr>
            </a:lvl8pPr>
            <a:lvl9pPr lvl="8" algn="ctr">
              <a:spcBef>
                <a:spcPts val="0"/>
              </a:spcBef>
              <a:spcAft>
                <a:spcPts val="0"/>
              </a:spcAft>
              <a:buSzPts val="6800"/>
              <a:buFont typeface="Playfair Display"/>
              <a:buNone/>
              <a:defRPr sz="6800" b="1">
                <a:latin typeface="Playfair Display"/>
                <a:ea typeface="Playfair Display"/>
                <a:cs typeface="Playfair Display"/>
                <a:sym typeface="Playfair Display"/>
              </a:defRPr>
            </a:lvl9pPr>
          </a:lstStyle>
          <a:p>
            <a:endParaRPr/>
          </a:p>
        </p:txBody>
      </p:sp>
      <p:sp>
        <p:nvSpPr>
          <p:cNvPr id="13" name="Google Shape;13;p2"/>
          <p:cNvSpPr txBox="1">
            <a:spLocks noGrp="1"/>
          </p:cNvSpPr>
          <p:nvPr>
            <p:ph type="subTitle" idx="1"/>
          </p:nvPr>
        </p:nvSpPr>
        <p:spPr>
          <a:xfrm>
            <a:off x="344250" y="3550650"/>
            <a:ext cx="4910100" cy="577800"/>
          </a:xfrm>
          <a:prstGeom prst="rect">
            <a:avLst/>
          </a:prstGeom>
          <a:solidFill>
            <a:schemeClr val="dk2"/>
          </a:solidFill>
        </p:spPr>
        <p:txBody>
          <a:bodyPr spcFirstLastPara="1" wrap="square" lIns="91425" tIns="91425" rIns="91425" bIns="91425" anchor="ctr" anchorCtr="0">
            <a:noAutofit/>
          </a:bodyPr>
          <a:lstStyle>
            <a:lvl1pPr lvl="0">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1pPr>
            <a:lvl2pPr lvl="1">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2pPr>
            <a:lvl3pPr lvl="2">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3pPr>
            <a:lvl4pPr lvl="3">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4pPr>
            <a:lvl5pPr lvl="4">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5pPr>
            <a:lvl6pPr lvl="5">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6pPr>
            <a:lvl7pPr lvl="6">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7pPr>
            <a:lvl8pPr lvl="7">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8pPr>
            <a:lvl9pPr lvl="8">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9pPr>
          </a:lstStyle>
          <a:p>
            <a:endParaRPr/>
          </a:p>
        </p:txBody>
      </p:sp>
      <p:sp>
        <p:nvSpPr>
          <p:cNvPr id="14" name="Google Shape;14;p2"/>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8"/>
        <p:cNvGrpSpPr/>
        <p:nvPr/>
      </p:nvGrpSpPr>
      <p:grpSpPr>
        <a:xfrm>
          <a:off x="0" y="0"/>
          <a:ext cx="0" cy="0"/>
          <a:chOff x="0" y="0"/>
          <a:chExt cx="0" cy="0"/>
        </a:xfrm>
      </p:grpSpPr>
      <p:sp>
        <p:nvSpPr>
          <p:cNvPr id="49" name="Google Shape;49;p11"/>
          <p:cNvSpPr txBox="1">
            <a:spLocks noGrp="1"/>
          </p:cNvSpPr>
          <p:nvPr>
            <p:ph type="title" hasCustomPrompt="1"/>
          </p:nvPr>
        </p:nvSpPr>
        <p:spPr>
          <a:xfrm>
            <a:off x="311700" y="999925"/>
            <a:ext cx="8520600" cy="2146200"/>
          </a:xfrm>
          <a:prstGeom prst="rect">
            <a:avLst/>
          </a:prstGeom>
        </p:spPr>
        <p:txBody>
          <a:bodyPr spcFirstLastPara="1" wrap="square" lIns="91425" tIns="91425" rIns="91425" bIns="91425" anchor="b" anchorCtr="0">
            <a:noAutofit/>
          </a:bodyPr>
          <a:lstStyle>
            <a:lvl1pPr lvl="0" algn="ctr">
              <a:spcBef>
                <a:spcPts val="0"/>
              </a:spcBef>
              <a:spcAft>
                <a:spcPts val="0"/>
              </a:spcAft>
              <a:buSzPts val="14000"/>
              <a:buFont typeface="Montserrat"/>
              <a:buNone/>
              <a:defRPr sz="14000">
                <a:latin typeface="Montserrat"/>
                <a:ea typeface="Montserrat"/>
                <a:cs typeface="Montserrat"/>
                <a:sym typeface="Montserrat"/>
              </a:defRPr>
            </a:lvl1pPr>
            <a:lvl2pPr lvl="1" algn="ctr">
              <a:spcBef>
                <a:spcPts val="0"/>
              </a:spcBef>
              <a:spcAft>
                <a:spcPts val="0"/>
              </a:spcAft>
              <a:buSzPts val="14000"/>
              <a:buFont typeface="Montserrat"/>
              <a:buNone/>
              <a:defRPr sz="14000">
                <a:latin typeface="Montserrat"/>
                <a:ea typeface="Montserrat"/>
                <a:cs typeface="Montserrat"/>
                <a:sym typeface="Montserrat"/>
              </a:defRPr>
            </a:lvl2pPr>
            <a:lvl3pPr lvl="2" algn="ctr">
              <a:spcBef>
                <a:spcPts val="0"/>
              </a:spcBef>
              <a:spcAft>
                <a:spcPts val="0"/>
              </a:spcAft>
              <a:buSzPts val="14000"/>
              <a:buFont typeface="Montserrat"/>
              <a:buNone/>
              <a:defRPr sz="14000">
                <a:latin typeface="Montserrat"/>
                <a:ea typeface="Montserrat"/>
                <a:cs typeface="Montserrat"/>
                <a:sym typeface="Montserrat"/>
              </a:defRPr>
            </a:lvl3pPr>
            <a:lvl4pPr lvl="3" algn="ctr">
              <a:spcBef>
                <a:spcPts val="0"/>
              </a:spcBef>
              <a:spcAft>
                <a:spcPts val="0"/>
              </a:spcAft>
              <a:buSzPts val="14000"/>
              <a:buFont typeface="Montserrat"/>
              <a:buNone/>
              <a:defRPr sz="14000">
                <a:latin typeface="Montserrat"/>
                <a:ea typeface="Montserrat"/>
                <a:cs typeface="Montserrat"/>
                <a:sym typeface="Montserrat"/>
              </a:defRPr>
            </a:lvl4pPr>
            <a:lvl5pPr lvl="4" algn="ctr">
              <a:spcBef>
                <a:spcPts val="0"/>
              </a:spcBef>
              <a:spcAft>
                <a:spcPts val="0"/>
              </a:spcAft>
              <a:buSzPts val="14000"/>
              <a:buFont typeface="Montserrat"/>
              <a:buNone/>
              <a:defRPr sz="14000">
                <a:latin typeface="Montserrat"/>
                <a:ea typeface="Montserrat"/>
                <a:cs typeface="Montserrat"/>
                <a:sym typeface="Montserrat"/>
              </a:defRPr>
            </a:lvl5pPr>
            <a:lvl6pPr lvl="5" algn="ctr">
              <a:spcBef>
                <a:spcPts val="0"/>
              </a:spcBef>
              <a:spcAft>
                <a:spcPts val="0"/>
              </a:spcAft>
              <a:buSzPts val="14000"/>
              <a:buFont typeface="Montserrat"/>
              <a:buNone/>
              <a:defRPr sz="14000">
                <a:latin typeface="Montserrat"/>
                <a:ea typeface="Montserrat"/>
                <a:cs typeface="Montserrat"/>
                <a:sym typeface="Montserrat"/>
              </a:defRPr>
            </a:lvl6pPr>
            <a:lvl7pPr lvl="6" algn="ctr">
              <a:spcBef>
                <a:spcPts val="0"/>
              </a:spcBef>
              <a:spcAft>
                <a:spcPts val="0"/>
              </a:spcAft>
              <a:buSzPts val="14000"/>
              <a:buFont typeface="Montserrat"/>
              <a:buNone/>
              <a:defRPr sz="14000">
                <a:latin typeface="Montserrat"/>
                <a:ea typeface="Montserrat"/>
                <a:cs typeface="Montserrat"/>
                <a:sym typeface="Montserrat"/>
              </a:defRPr>
            </a:lvl7pPr>
            <a:lvl8pPr lvl="7" algn="ctr">
              <a:spcBef>
                <a:spcPts val="0"/>
              </a:spcBef>
              <a:spcAft>
                <a:spcPts val="0"/>
              </a:spcAft>
              <a:buSzPts val="14000"/>
              <a:buFont typeface="Montserrat"/>
              <a:buNone/>
              <a:defRPr sz="14000">
                <a:latin typeface="Montserrat"/>
                <a:ea typeface="Montserrat"/>
                <a:cs typeface="Montserrat"/>
                <a:sym typeface="Montserrat"/>
              </a:defRPr>
            </a:lvl8pPr>
            <a:lvl9pPr lvl="8" algn="ctr">
              <a:spcBef>
                <a:spcPts val="0"/>
              </a:spcBef>
              <a:spcAft>
                <a:spcPts val="0"/>
              </a:spcAft>
              <a:buSzPts val="14000"/>
              <a:buFont typeface="Montserrat"/>
              <a:buNone/>
              <a:defRPr sz="14000">
                <a:latin typeface="Montserrat"/>
                <a:ea typeface="Montserrat"/>
                <a:cs typeface="Montserrat"/>
                <a:sym typeface="Montserrat"/>
              </a:defRPr>
            </a:lvl9pPr>
          </a:lstStyle>
          <a:p>
            <a:r>
              <a:t>xx%</a:t>
            </a:r>
          </a:p>
        </p:txBody>
      </p:sp>
      <p:sp>
        <p:nvSpPr>
          <p:cNvPr id="50" name="Google Shape;50;p11"/>
          <p:cNvSpPr txBox="1">
            <a:spLocks noGrp="1"/>
          </p:cNvSpPr>
          <p:nvPr>
            <p:ph type="body" idx="1"/>
          </p:nvPr>
        </p:nvSpPr>
        <p:spPr>
          <a:xfrm>
            <a:off x="311700" y="32284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highlight>
                  <a:schemeClr val="dk1"/>
                </a:highlight>
              </a:defRPr>
            </a:lvl1pPr>
            <a:lvl2pPr marL="914400" lvl="1" indent="-317500" algn="ctr">
              <a:spcBef>
                <a:spcPts val="1600"/>
              </a:spcBef>
              <a:spcAft>
                <a:spcPts val="0"/>
              </a:spcAft>
              <a:buSzPts val="1400"/>
              <a:buChar char="○"/>
              <a:defRPr>
                <a:highlight>
                  <a:schemeClr val="dk1"/>
                </a:highlight>
              </a:defRPr>
            </a:lvl2pPr>
            <a:lvl3pPr marL="1371600" lvl="2" indent="-317500" algn="ctr">
              <a:spcBef>
                <a:spcPts val="1600"/>
              </a:spcBef>
              <a:spcAft>
                <a:spcPts val="0"/>
              </a:spcAft>
              <a:buSzPts val="1400"/>
              <a:buChar char="■"/>
              <a:defRPr>
                <a:highlight>
                  <a:schemeClr val="dk1"/>
                </a:highlight>
              </a:defRPr>
            </a:lvl3pPr>
            <a:lvl4pPr marL="1828800" lvl="3" indent="-317500" algn="ctr">
              <a:spcBef>
                <a:spcPts val="1600"/>
              </a:spcBef>
              <a:spcAft>
                <a:spcPts val="0"/>
              </a:spcAft>
              <a:buSzPts val="1400"/>
              <a:buChar char="●"/>
              <a:defRPr>
                <a:highlight>
                  <a:schemeClr val="dk1"/>
                </a:highlight>
              </a:defRPr>
            </a:lvl4pPr>
            <a:lvl5pPr marL="2286000" lvl="4" indent="-317500" algn="ctr">
              <a:spcBef>
                <a:spcPts val="1600"/>
              </a:spcBef>
              <a:spcAft>
                <a:spcPts val="0"/>
              </a:spcAft>
              <a:buSzPts val="1400"/>
              <a:buChar char="○"/>
              <a:defRPr>
                <a:highlight>
                  <a:schemeClr val="dk1"/>
                </a:highlight>
              </a:defRPr>
            </a:lvl5pPr>
            <a:lvl6pPr marL="2743200" lvl="5" indent="-317500" algn="ctr">
              <a:spcBef>
                <a:spcPts val="1600"/>
              </a:spcBef>
              <a:spcAft>
                <a:spcPts val="0"/>
              </a:spcAft>
              <a:buSzPts val="1400"/>
              <a:buChar char="■"/>
              <a:defRPr>
                <a:highlight>
                  <a:schemeClr val="dk1"/>
                </a:highlight>
              </a:defRPr>
            </a:lvl6pPr>
            <a:lvl7pPr marL="3200400" lvl="6" indent="-317500" algn="ctr">
              <a:spcBef>
                <a:spcPts val="1600"/>
              </a:spcBef>
              <a:spcAft>
                <a:spcPts val="0"/>
              </a:spcAft>
              <a:buSzPts val="1400"/>
              <a:buChar char="●"/>
              <a:defRPr>
                <a:highlight>
                  <a:schemeClr val="dk1"/>
                </a:highlight>
              </a:defRPr>
            </a:lvl7pPr>
            <a:lvl8pPr marL="3657600" lvl="7" indent="-317500" algn="ctr">
              <a:spcBef>
                <a:spcPts val="1600"/>
              </a:spcBef>
              <a:spcAft>
                <a:spcPts val="0"/>
              </a:spcAft>
              <a:buSzPts val="1400"/>
              <a:buChar char="○"/>
              <a:defRPr>
                <a:highlight>
                  <a:schemeClr val="dk1"/>
                </a:highlight>
              </a:defRPr>
            </a:lvl8pPr>
            <a:lvl9pPr marL="4114800" lvl="8" indent="-317500" algn="ctr">
              <a:spcBef>
                <a:spcPts val="1600"/>
              </a:spcBef>
              <a:spcAft>
                <a:spcPts val="1600"/>
              </a:spcAft>
              <a:buSzPts val="1400"/>
              <a:buChar char="■"/>
              <a:defRPr>
                <a:highlight>
                  <a:schemeClr val="dk1"/>
                </a:highlight>
              </a:defRPr>
            </a:lvl9pPr>
          </a:lstStyle>
          <a:p>
            <a:endParaRPr/>
          </a:p>
        </p:txBody>
      </p:sp>
      <p:sp>
        <p:nvSpPr>
          <p:cNvPr id="51" name="Google Shape;51;p11"/>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2"/>
        <p:cNvGrpSpPr/>
        <p:nvPr/>
      </p:nvGrpSpPr>
      <p:grpSpPr>
        <a:xfrm>
          <a:off x="0" y="0"/>
          <a:ext cx="0" cy="0"/>
          <a:chOff x="0" y="0"/>
          <a:chExt cx="0" cy="0"/>
        </a:xfrm>
      </p:grpSpPr>
      <p:sp>
        <p:nvSpPr>
          <p:cNvPr id="53" name="Google Shape;53;p12"/>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5"/>
        </a:solidFill>
        <a:effectLst/>
      </p:bgPr>
    </p:bg>
    <p:spTree>
      <p:nvGrpSpPr>
        <p:cNvPr id="1" name="Shape 15"/>
        <p:cNvGrpSpPr/>
        <p:nvPr/>
      </p:nvGrpSpPr>
      <p:grpSpPr>
        <a:xfrm>
          <a:off x="0" y="0"/>
          <a:ext cx="0" cy="0"/>
          <a:chOff x="0" y="0"/>
          <a:chExt cx="0" cy="0"/>
        </a:xfrm>
      </p:grpSpPr>
      <p:sp>
        <p:nvSpPr>
          <p:cNvPr id="16" name="Google Shape;16;p3"/>
          <p:cNvSpPr/>
          <p:nvPr/>
        </p:nvSpPr>
        <p:spPr>
          <a:xfrm rot="5400000">
            <a:off x="4550700" y="-498600"/>
            <a:ext cx="42600" cy="84558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3"/>
          <p:cNvSpPr txBox="1">
            <a:spLocks noGrp="1"/>
          </p:cNvSpPr>
          <p:nvPr>
            <p:ph type="title"/>
          </p:nvPr>
        </p:nvSpPr>
        <p:spPr>
          <a:xfrm>
            <a:off x="344250" y="1403850"/>
            <a:ext cx="8455500" cy="2146800"/>
          </a:xfrm>
          <a:prstGeom prst="rect">
            <a:avLst/>
          </a:prstGeom>
          <a:solidFill>
            <a:srgbClr val="FFFFFF"/>
          </a:solidFill>
        </p:spPr>
        <p:txBody>
          <a:bodyPr spcFirstLastPara="1" wrap="square" lIns="91425" tIns="91425" rIns="91425" bIns="91425" anchor="ctr" anchorCtr="0">
            <a:noAutofit/>
          </a:bodyPr>
          <a:lstStyle>
            <a:lvl1pPr lvl="0" algn="ctr">
              <a:spcBef>
                <a:spcPts val="0"/>
              </a:spcBef>
              <a:spcAft>
                <a:spcPts val="0"/>
              </a:spcAft>
              <a:buSzPts val="4800"/>
              <a:buFont typeface="Playfair Display"/>
              <a:buNone/>
              <a:defRPr sz="4800" b="1">
                <a:latin typeface="Playfair Display"/>
                <a:ea typeface="Playfair Display"/>
                <a:cs typeface="Playfair Display"/>
                <a:sym typeface="Playfair Display"/>
              </a:defRPr>
            </a:lvl1pPr>
            <a:lvl2pPr lvl="1" algn="ctr">
              <a:spcBef>
                <a:spcPts val="0"/>
              </a:spcBef>
              <a:spcAft>
                <a:spcPts val="0"/>
              </a:spcAft>
              <a:buSzPts val="4800"/>
              <a:buFont typeface="Playfair Display"/>
              <a:buNone/>
              <a:defRPr sz="4800" b="1">
                <a:latin typeface="Playfair Display"/>
                <a:ea typeface="Playfair Display"/>
                <a:cs typeface="Playfair Display"/>
                <a:sym typeface="Playfair Display"/>
              </a:defRPr>
            </a:lvl2pPr>
            <a:lvl3pPr lvl="2" algn="ctr">
              <a:spcBef>
                <a:spcPts val="0"/>
              </a:spcBef>
              <a:spcAft>
                <a:spcPts val="0"/>
              </a:spcAft>
              <a:buSzPts val="4800"/>
              <a:buFont typeface="Playfair Display"/>
              <a:buNone/>
              <a:defRPr sz="4800" b="1">
                <a:latin typeface="Playfair Display"/>
                <a:ea typeface="Playfair Display"/>
                <a:cs typeface="Playfair Display"/>
                <a:sym typeface="Playfair Display"/>
              </a:defRPr>
            </a:lvl3pPr>
            <a:lvl4pPr lvl="3" algn="ctr">
              <a:spcBef>
                <a:spcPts val="0"/>
              </a:spcBef>
              <a:spcAft>
                <a:spcPts val="0"/>
              </a:spcAft>
              <a:buSzPts val="4800"/>
              <a:buFont typeface="Playfair Display"/>
              <a:buNone/>
              <a:defRPr sz="4800" b="1">
                <a:latin typeface="Playfair Display"/>
                <a:ea typeface="Playfair Display"/>
                <a:cs typeface="Playfair Display"/>
                <a:sym typeface="Playfair Display"/>
              </a:defRPr>
            </a:lvl4pPr>
            <a:lvl5pPr lvl="4" algn="ctr">
              <a:spcBef>
                <a:spcPts val="0"/>
              </a:spcBef>
              <a:spcAft>
                <a:spcPts val="0"/>
              </a:spcAft>
              <a:buSzPts val="4800"/>
              <a:buFont typeface="Playfair Display"/>
              <a:buNone/>
              <a:defRPr sz="4800" b="1">
                <a:latin typeface="Playfair Display"/>
                <a:ea typeface="Playfair Display"/>
                <a:cs typeface="Playfair Display"/>
                <a:sym typeface="Playfair Display"/>
              </a:defRPr>
            </a:lvl5pPr>
            <a:lvl6pPr lvl="5" algn="ctr">
              <a:spcBef>
                <a:spcPts val="0"/>
              </a:spcBef>
              <a:spcAft>
                <a:spcPts val="0"/>
              </a:spcAft>
              <a:buSzPts val="4800"/>
              <a:buFont typeface="Playfair Display"/>
              <a:buNone/>
              <a:defRPr sz="4800" b="1">
                <a:latin typeface="Playfair Display"/>
                <a:ea typeface="Playfair Display"/>
                <a:cs typeface="Playfair Display"/>
                <a:sym typeface="Playfair Display"/>
              </a:defRPr>
            </a:lvl6pPr>
            <a:lvl7pPr lvl="6" algn="ctr">
              <a:spcBef>
                <a:spcPts val="0"/>
              </a:spcBef>
              <a:spcAft>
                <a:spcPts val="0"/>
              </a:spcAft>
              <a:buSzPts val="4800"/>
              <a:buFont typeface="Playfair Display"/>
              <a:buNone/>
              <a:defRPr sz="4800" b="1">
                <a:latin typeface="Playfair Display"/>
                <a:ea typeface="Playfair Display"/>
                <a:cs typeface="Playfair Display"/>
                <a:sym typeface="Playfair Display"/>
              </a:defRPr>
            </a:lvl7pPr>
            <a:lvl8pPr lvl="7" algn="ctr">
              <a:spcBef>
                <a:spcPts val="0"/>
              </a:spcBef>
              <a:spcAft>
                <a:spcPts val="0"/>
              </a:spcAft>
              <a:buSzPts val="4800"/>
              <a:buFont typeface="Playfair Display"/>
              <a:buNone/>
              <a:defRPr sz="4800" b="1">
                <a:latin typeface="Playfair Display"/>
                <a:ea typeface="Playfair Display"/>
                <a:cs typeface="Playfair Display"/>
                <a:sym typeface="Playfair Display"/>
              </a:defRPr>
            </a:lvl8pPr>
            <a:lvl9pPr lvl="8" algn="ctr">
              <a:spcBef>
                <a:spcPts val="0"/>
              </a:spcBef>
              <a:spcAft>
                <a:spcPts val="0"/>
              </a:spcAft>
              <a:buSzPts val="4800"/>
              <a:buFont typeface="Playfair Display"/>
              <a:buNone/>
              <a:defRPr sz="4800" b="1">
                <a:latin typeface="Playfair Display"/>
                <a:ea typeface="Playfair Display"/>
                <a:cs typeface="Playfair Display"/>
                <a:sym typeface="Playfair Display"/>
              </a:defRPr>
            </a:lvl9pPr>
          </a:lstStyle>
          <a:p>
            <a:endParaRPr/>
          </a:p>
        </p:txBody>
      </p:sp>
      <p:sp>
        <p:nvSpPr>
          <p:cNvPr id="18" name="Google Shape;18;p3"/>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9"/>
        <p:cNvGrpSpPr/>
        <p:nvPr/>
      </p:nvGrpSpPr>
      <p:grpSpPr>
        <a:xfrm>
          <a:off x="0" y="0"/>
          <a:ext cx="0" cy="0"/>
          <a:chOff x="0" y="0"/>
          <a:chExt cx="0" cy="0"/>
        </a:xfrm>
      </p:grpSpPr>
      <p:sp>
        <p:nvSpPr>
          <p:cNvPr id="20" name="Google Shape;20;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1" name="Google Shape;21;p4"/>
          <p:cNvSpPr txBox="1">
            <a:spLocks noGrp="1"/>
          </p:cNvSpPr>
          <p:nvPr>
            <p:ph type="body" idx="1"/>
          </p:nvPr>
        </p:nvSpPr>
        <p:spPr>
          <a:xfrm>
            <a:off x="311700" y="1234075"/>
            <a:ext cx="8520600" cy="33348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2" name="Google Shape;22;p4"/>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3"/>
        <p:cNvGrpSpPr/>
        <p:nvPr/>
      </p:nvGrpSpPr>
      <p:grpSpPr>
        <a:xfrm>
          <a:off x="0" y="0"/>
          <a:ext cx="0" cy="0"/>
          <a:chOff x="0" y="0"/>
          <a:chExt cx="0" cy="0"/>
        </a:xfrm>
      </p:grpSpPr>
      <p:sp>
        <p:nvSpPr>
          <p:cNvPr id="24" name="Google Shape;24;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5" name="Google Shape;25;p5"/>
          <p:cNvSpPr txBox="1">
            <a:spLocks noGrp="1"/>
          </p:cNvSpPr>
          <p:nvPr>
            <p:ph type="body" idx="1"/>
          </p:nvPr>
        </p:nvSpPr>
        <p:spPr>
          <a:xfrm>
            <a:off x="311700" y="1234050"/>
            <a:ext cx="3999900" cy="33348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6" name="Google Shape;26;p5"/>
          <p:cNvSpPr txBox="1">
            <a:spLocks noGrp="1"/>
          </p:cNvSpPr>
          <p:nvPr>
            <p:ph type="body" idx="2"/>
          </p:nvPr>
        </p:nvSpPr>
        <p:spPr>
          <a:xfrm>
            <a:off x="4832400" y="1234050"/>
            <a:ext cx="3999900" cy="33348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7" name="Google Shape;27;p5"/>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8"/>
        <p:cNvGrpSpPr/>
        <p:nvPr/>
      </p:nvGrpSpPr>
      <p:grpSpPr>
        <a:xfrm>
          <a:off x="0" y="0"/>
          <a:ext cx="0" cy="0"/>
          <a:chOff x="0" y="0"/>
          <a:chExt cx="0" cy="0"/>
        </a:xfrm>
      </p:grpSpPr>
      <p:sp>
        <p:nvSpPr>
          <p:cNvPr id="29" name="Google Shape;29;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0" name="Google Shape;30;p6"/>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1"/>
        <p:cNvGrpSpPr/>
        <p:nvPr/>
      </p:nvGrpSpPr>
      <p:grpSpPr>
        <a:xfrm>
          <a:off x="0" y="0"/>
          <a:ext cx="0" cy="0"/>
          <a:chOff x="0" y="0"/>
          <a:chExt cx="0" cy="0"/>
        </a:xfrm>
      </p:grpSpPr>
      <p:sp>
        <p:nvSpPr>
          <p:cNvPr id="32" name="Google Shape;32;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3" name="Google Shape;33;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4" name="Google Shape;34;p7"/>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3"/>
        </a:solidFill>
        <a:effectLst/>
      </p:bgPr>
    </p:bg>
    <p:spTree>
      <p:nvGrpSpPr>
        <p:cNvPr id="1" name="Shape 35"/>
        <p:cNvGrpSpPr/>
        <p:nvPr/>
      </p:nvGrpSpPr>
      <p:grpSpPr>
        <a:xfrm>
          <a:off x="0" y="0"/>
          <a:ext cx="0" cy="0"/>
          <a:chOff x="0" y="0"/>
          <a:chExt cx="0" cy="0"/>
        </a:xfrm>
      </p:grpSpPr>
      <p:sp>
        <p:nvSpPr>
          <p:cNvPr id="36" name="Google Shape;36;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1pPr>
            <a:lvl2pPr lvl="1">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2pPr>
            <a:lvl3pPr lvl="2">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3pPr>
            <a:lvl4pPr lvl="3">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4pPr>
            <a:lvl5pPr lvl="4">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5pPr>
            <a:lvl6pPr lvl="5">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6pPr>
            <a:lvl7pPr lvl="6">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7pPr>
            <a:lvl8pPr lvl="7">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8pPr>
            <a:lvl9pPr lvl="8">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9pPr>
          </a:lstStyle>
          <a:p>
            <a:endParaRPr/>
          </a:p>
        </p:txBody>
      </p:sp>
      <p:sp>
        <p:nvSpPr>
          <p:cNvPr id="37" name="Google Shape;37;p8"/>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8"/>
        <p:cNvGrpSpPr/>
        <p:nvPr/>
      </p:nvGrpSpPr>
      <p:grpSpPr>
        <a:xfrm>
          <a:off x="0" y="0"/>
          <a:ext cx="0" cy="0"/>
          <a:chOff x="0" y="0"/>
          <a:chExt cx="0" cy="0"/>
        </a:xfrm>
      </p:grpSpPr>
      <p:sp>
        <p:nvSpPr>
          <p:cNvPr id="39" name="Google Shape;39;p9"/>
          <p:cNvSpPr/>
          <p:nvPr/>
        </p:nvSpPr>
        <p:spPr>
          <a:xfrm>
            <a:off x="4572000" y="-7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0" name="Google Shape;40;p9"/>
          <p:cNvCxnSpPr/>
          <p:nvPr/>
        </p:nvCxnSpPr>
        <p:spPr>
          <a:xfrm>
            <a:off x="5029675" y="4495500"/>
            <a:ext cx="468300" cy="0"/>
          </a:xfrm>
          <a:prstGeom prst="straightConnector1">
            <a:avLst/>
          </a:prstGeom>
          <a:noFill/>
          <a:ln w="19050" cap="flat" cmpd="sng">
            <a:solidFill>
              <a:schemeClr val="dk2"/>
            </a:solidFill>
            <a:prstDash val="solid"/>
            <a:round/>
            <a:headEnd type="none" w="sm" len="sm"/>
            <a:tailEnd type="none" w="sm" len="sm"/>
          </a:ln>
        </p:spPr>
      </p:cxnSp>
      <p:sp>
        <p:nvSpPr>
          <p:cNvPr id="41" name="Google Shape;41;p9"/>
          <p:cNvSpPr txBox="1">
            <a:spLocks noGrp="1"/>
          </p:cNvSpPr>
          <p:nvPr>
            <p:ph type="title"/>
          </p:nvPr>
        </p:nvSpPr>
        <p:spPr>
          <a:xfrm>
            <a:off x="265500" y="1081675"/>
            <a:ext cx="4045200" cy="17862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2" name="Google Shape;42;p9"/>
          <p:cNvSpPr txBox="1">
            <a:spLocks noGrp="1"/>
          </p:cNvSpPr>
          <p:nvPr>
            <p:ph type="subTitle" idx="1"/>
          </p:nvPr>
        </p:nvSpPr>
        <p:spPr>
          <a:xfrm>
            <a:off x="265500" y="2921401"/>
            <a:ext cx="4045200" cy="13455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3" name="Google Shape;43;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highlight>
                  <a:schemeClr val="lt1"/>
                </a:highlight>
              </a:defRPr>
            </a:lvl1pPr>
            <a:lvl2pPr marL="914400" lvl="1" indent="-317500">
              <a:spcBef>
                <a:spcPts val="1600"/>
              </a:spcBef>
              <a:spcAft>
                <a:spcPts val="0"/>
              </a:spcAft>
              <a:buSzPts val="1400"/>
              <a:buChar char="○"/>
              <a:defRPr>
                <a:highlight>
                  <a:schemeClr val="lt1"/>
                </a:highlight>
              </a:defRPr>
            </a:lvl2pPr>
            <a:lvl3pPr marL="1371600" lvl="2" indent="-317500">
              <a:spcBef>
                <a:spcPts val="1600"/>
              </a:spcBef>
              <a:spcAft>
                <a:spcPts val="0"/>
              </a:spcAft>
              <a:buSzPts val="1400"/>
              <a:buChar char="■"/>
              <a:defRPr>
                <a:highlight>
                  <a:schemeClr val="lt1"/>
                </a:highlight>
              </a:defRPr>
            </a:lvl3pPr>
            <a:lvl4pPr marL="1828800" lvl="3" indent="-317500">
              <a:spcBef>
                <a:spcPts val="1600"/>
              </a:spcBef>
              <a:spcAft>
                <a:spcPts val="0"/>
              </a:spcAft>
              <a:buSzPts val="1400"/>
              <a:buChar char="●"/>
              <a:defRPr>
                <a:highlight>
                  <a:schemeClr val="lt1"/>
                </a:highlight>
              </a:defRPr>
            </a:lvl4pPr>
            <a:lvl5pPr marL="2286000" lvl="4" indent="-317500">
              <a:spcBef>
                <a:spcPts val="1600"/>
              </a:spcBef>
              <a:spcAft>
                <a:spcPts val="0"/>
              </a:spcAft>
              <a:buSzPts val="1400"/>
              <a:buChar char="○"/>
              <a:defRPr>
                <a:highlight>
                  <a:schemeClr val="lt1"/>
                </a:highlight>
              </a:defRPr>
            </a:lvl5pPr>
            <a:lvl6pPr marL="2743200" lvl="5" indent="-317500">
              <a:spcBef>
                <a:spcPts val="1600"/>
              </a:spcBef>
              <a:spcAft>
                <a:spcPts val="0"/>
              </a:spcAft>
              <a:buSzPts val="1400"/>
              <a:buChar char="■"/>
              <a:defRPr>
                <a:highlight>
                  <a:schemeClr val="lt1"/>
                </a:highlight>
              </a:defRPr>
            </a:lvl6pPr>
            <a:lvl7pPr marL="3200400" lvl="6" indent="-317500">
              <a:spcBef>
                <a:spcPts val="1600"/>
              </a:spcBef>
              <a:spcAft>
                <a:spcPts val="0"/>
              </a:spcAft>
              <a:buSzPts val="1400"/>
              <a:buChar char="●"/>
              <a:defRPr>
                <a:highlight>
                  <a:schemeClr val="lt1"/>
                </a:highlight>
              </a:defRPr>
            </a:lvl7pPr>
            <a:lvl8pPr marL="3657600" lvl="7" indent="-317500">
              <a:spcBef>
                <a:spcPts val="1600"/>
              </a:spcBef>
              <a:spcAft>
                <a:spcPts val="0"/>
              </a:spcAft>
              <a:buSzPts val="1400"/>
              <a:buChar char="○"/>
              <a:defRPr>
                <a:highlight>
                  <a:schemeClr val="lt1"/>
                </a:highlight>
              </a:defRPr>
            </a:lvl8pPr>
            <a:lvl9pPr marL="4114800" lvl="8" indent="-317500">
              <a:spcBef>
                <a:spcPts val="1600"/>
              </a:spcBef>
              <a:spcAft>
                <a:spcPts val="1600"/>
              </a:spcAft>
              <a:buSzPts val="1400"/>
              <a:buChar char="■"/>
              <a:defRPr>
                <a:highlight>
                  <a:schemeClr val="lt1"/>
                </a:highlight>
              </a:defRPr>
            </a:lvl9pPr>
          </a:lstStyle>
          <a:p>
            <a:endParaRPr/>
          </a:p>
        </p:txBody>
      </p:sp>
      <p:sp>
        <p:nvSpPr>
          <p:cNvPr id="44" name="Google Shape;44;p9"/>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5"/>
        <p:cNvGrpSpPr/>
        <p:nvPr/>
      </p:nvGrpSpPr>
      <p:grpSpPr>
        <a:xfrm>
          <a:off x="0" y="0"/>
          <a:ext cx="0" cy="0"/>
          <a:chOff x="0" y="0"/>
          <a:chExt cx="0" cy="0"/>
        </a:xfrm>
      </p:grpSpPr>
      <p:sp>
        <p:nvSpPr>
          <p:cNvPr id="46" name="Google Shape;46;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highlight>
                  <a:schemeClr val="dk1"/>
                </a:highlight>
              </a:defRPr>
            </a:lvl1pPr>
          </a:lstStyle>
          <a:p>
            <a:endParaRPr/>
          </a:p>
        </p:txBody>
      </p:sp>
      <p:sp>
        <p:nvSpPr>
          <p:cNvPr id="47" name="Google Shape;47;p10"/>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pop">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1pPr>
            <a:lvl2pPr lvl="1">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2pPr>
            <a:lvl3pPr lvl="2">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3pPr>
            <a:lvl4pPr lvl="3">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4pPr>
            <a:lvl5pPr lvl="4">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5pPr>
            <a:lvl6pPr lvl="5">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6pPr>
            <a:lvl7pPr lvl="6">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7pPr>
            <a:lvl8pPr lvl="7">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8pPr>
            <a:lvl9pPr lvl="8">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9pPr>
          </a:lstStyle>
          <a:p>
            <a:endParaRPr/>
          </a:p>
        </p:txBody>
      </p:sp>
      <p:sp>
        <p:nvSpPr>
          <p:cNvPr id="7" name="Google Shape;7;p1"/>
          <p:cNvSpPr txBox="1">
            <a:spLocks noGrp="1"/>
          </p:cNvSpPr>
          <p:nvPr>
            <p:ph type="body" idx="1"/>
          </p:nvPr>
        </p:nvSpPr>
        <p:spPr>
          <a:xfrm>
            <a:off x="311700" y="1234075"/>
            <a:ext cx="8520600" cy="33348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Font typeface="Playfair Display"/>
              <a:buChar char="●"/>
              <a:defRPr sz="1800">
                <a:solidFill>
                  <a:schemeClr val="dk2"/>
                </a:solidFill>
                <a:latin typeface="Playfair Display"/>
                <a:ea typeface="Playfair Display"/>
                <a:cs typeface="Playfair Display"/>
                <a:sym typeface="Playfair Display"/>
              </a:defRPr>
            </a:lvl1pPr>
            <a:lvl2pPr marL="914400" lvl="1" indent="-317500">
              <a:lnSpc>
                <a:spcPct val="115000"/>
              </a:lnSpc>
              <a:spcBef>
                <a:spcPts val="160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2pPr>
            <a:lvl3pPr marL="1371600" lvl="2" indent="-317500">
              <a:lnSpc>
                <a:spcPct val="115000"/>
              </a:lnSpc>
              <a:spcBef>
                <a:spcPts val="160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3pPr>
            <a:lvl4pPr marL="1828800" lvl="3" indent="-317500">
              <a:lnSpc>
                <a:spcPct val="115000"/>
              </a:lnSpc>
              <a:spcBef>
                <a:spcPts val="160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4pPr>
            <a:lvl5pPr marL="2286000" lvl="4" indent="-317500">
              <a:lnSpc>
                <a:spcPct val="115000"/>
              </a:lnSpc>
              <a:spcBef>
                <a:spcPts val="160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5pPr>
            <a:lvl6pPr marL="2743200" lvl="5" indent="-317500">
              <a:lnSpc>
                <a:spcPct val="115000"/>
              </a:lnSpc>
              <a:spcBef>
                <a:spcPts val="160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6pPr>
            <a:lvl7pPr marL="3200400" lvl="6" indent="-317500">
              <a:lnSpc>
                <a:spcPct val="115000"/>
              </a:lnSpc>
              <a:spcBef>
                <a:spcPts val="160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7pPr>
            <a:lvl8pPr marL="3657600" lvl="7" indent="-317500">
              <a:lnSpc>
                <a:spcPct val="115000"/>
              </a:lnSpc>
              <a:spcBef>
                <a:spcPts val="160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8pPr>
            <a:lvl9pPr marL="4114800" lvl="8" indent="-317500">
              <a:lnSpc>
                <a:spcPct val="115000"/>
              </a:lnSpc>
              <a:spcBef>
                <a:spcPts val="1600"/>
              </a:spcBef>
              <a:spcAft>
                <a:spcPts val="160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9pPr>
          </a:lstStyle>
          <a:p>
            <a:endParaRPr/>
          </a:p>
        </p:txBody>
      </p:sp>
      <p:sp>
        <p:nvSpPr>
          <p:cNvPr id="8" name="Google Shape;8;p1"/>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latin typeface="Playfair Display"/>
                <a:ea typeface="Playfair Display"/>
                <a:cs typeface="Playfair Display"/>
                <a:sym typeface="Playfair Display"/>
              </a:defRPr>
            </a:lvl1pPr>
            <a:lvl2pPr lvl="1" algn="r">
              <a:buNone/>
              <a:defRPr sz="1000">
                <a:solidFill>
                  <a:schemeClr val="dk2"/>
                </a:solidFill>
                <a:latin typeface="Playfair Display"/>
                <a:ea typeface="Playfair Display"/>
                <a:cs typeface="Playfair Display"/>
                <a:sym typeface="Playfair Display"/>
              </a:defRPr>
            </a:lvl2pPr>
            <a:lvl3pPr lvl="2" algn="r">
              <a:buNone/>
              <a:defRPr sz="1000">
                <a:solidFill>
                  <a:schemeClr val="dk2"/>
                </a:solidFill>
                <a:latin typeface="Playfair Display"/>
                <a:ea typeface="Playfair Display"/>
                <a:cs typeface="Playfair Display"/>
                <a:sym typeface="Playfair Display"/>
              </a:defRPr>
            </a:lvl3pPr>
            <a:lvl4pPr lvl="3" algn="r">
              <a:buNone/>
              <a:defRPr sz="1000">
                <a:solidFill>
                  <a:schemeClr val="dk2"/>
                </a:solidFill>
                <a:latin typeface="Playfair Display"/>
                <a:ea typeface="Playfair Display"/>
                <a:cs typeface="Playfair Display"/>
                <a:sym typeface="Playfair Display"/>
              </a:defRPr>
            </a:lvl4pPr>
            <a:lvl5pPr lvl="4" algn="r">
              <a:buNone/>
              <a:defRPr sz="1000">
                <a:solidFill>
                  <a:schemeClr val="dk2"/>
                </a:solidFill>
                <a:latin typeface="Playfair Display"/>
                <a:ea typeface="Playfair Display"/>
                <a:cs typeface="Playfair Display"/>
                <a:sym typeface="Playfair Display"/>
              </a:defRPr>
            </a:lvl5pPr>
            <a:lvl6pPr lvl="5" algn="r">
              <a:buNone/>
              <a:defRPr sz="1000">
                <a:solidFill>
                  <a:schemeClr val="dk2"/>
                </a:solidFill>
                <a:latin typeface="Playfair Display"/>
                <a:ea typeface="Playfair Display"/>
                <a:cs typeface="Playfair Display"/>
                <a:sym typeface="Playfair Display"/>
              </a:defRPr>
            </a:lvl6pPr>
            <a:lvl7pPr lvl="6" algn="r">
              <a:buNone/>
              <a:defRPr sz="1000">
                <a:solidFill>
                  <a:schemeClr val="dk2"/>
                </a:solidFill>
                <a:latin typeface="Playfair Display"/>
                <a:ea typeface="Playfair Display"/>
                <a:cs typeface="Playfair Display"/>
                <a:sym typeface="Playfair Display"/>
              </a:defRPr>
            </a:lvl7pPr>
            <a:lvl8pPr lvl="7" algn="r">
              <a:buNone/>
              <a:defRPr sz="1000">
                <a:solidFill>
                  <a:schemeClr val="dk2"/>
                </a:solidFill>
                <a:latin typeface="Playfair Display"/>
                <a:ea typeface="Playfair Display"/>
                <a:cs typeface="Playfair Display"/>
                <a:sym typeface="Playfair Display"/>
              </a:defRPr>
            </a:lvl8pPr>
            <a:lvl9pPr lvl="8" algn="r">
              <a:buNone/>
              <a:defRPr sz="1000">
                <a:solidFill>
                  <a:schemeClr val="dk2"/>
                </a:solidFill>
                <a:latin typeface="Playfair Display"/>
                <a:ea typeface="Playfair Display"/>
                <a:cs typeface="Playfair Display"/>
                <a:sym typeface="Playfair Display"/>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image" Target="../media/image7.jpg"/><Relationship Id="rId4" Type="http://schemas.openxmlformats.org/officeDocument/2006/relationships/image" Target="../media/image6.jp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Google Shape;58;p13"/>
          <p:cNvSpPr txBox="1">
            <a:spLocks noGrp="1"/>
          </p:cNvSpPr>
          <p:nvPr>
            <p:ph type="ctrTitle"/>
          </p:nvPr>
        </p:nvSpPr>
        <p:spPr>
          <a:xfrm>
            <a:off x="344250" y="1403850"/>
            <a:ext cx="8455500" cy="2146800"/>
          </a:xfrm>
          <a:prstGeom prst="rect">
            <a:avLst/>
          </a:prstGeom>
        </p:spPr>
        <p:txBody>
          <a:bodyPr spcFirstLastPara="1" wrap="square" lIns="91425" tIns="91425" rIns="91425" bIns="91425" anchor="ctr" anchorCtr="0">
            <a:noAutofit/>
          </a:bodyPr>
          <a:lstStyle/>
          <a:p>
            <a:pPr marL="0" lvl="0" indent="0" algn="l" rtl="0">
              <a:lnSpc>
                <a:spcPct val="200000"/>
              </a:lnSpc>
              <a:spcBef>
                <a:spcPts val="0"/>
              </a:spcBef>
              <a:spcAft>
                <a:spcPts val="0"/>
              </a:spcAft>
              <a:buClr>
                <a:schemeClr val="dk1"/>
              </a:buClr>
              <a:buSzPts val="1100"/>
              <a:buFont typeface="Arial"/>
              <a:buNone/>
            </a:pPr>
            <a:r>
              <a:rPr lang="en" sz="3200"/>
              <a:t>Feedback in Online Classes</a:t>
            </a:r>
            <a:endParaRPr sz="8900"/>
          </a:p>
        </p:txBody>
      </p:sp>
      <p:sp>
        <p:nvSpPr>
          <p:cNvPr id="59" name="Google Shape;59;p13"/>
          <p:cNvSpPr txBox="1">
            <a:spLocks noGrp="1"/>
          </p:cNvSpPr>
          <p:nvPr>
            <p:ph type="subTitle" idx="1"/>
          </p:nvPr>
        </p:nvSpPr>
        <p:spPr>
          <a:xfrm>
            <a:off x="344250" y="3550650"/>
            <a:ext cx="4910100" cy="1263600"/>
          </a:xfrm>
          <a:prstGeom prst="rect">
            <a:avLst/>
          </a:prstGeom>
        </p:spPr>
        <p:txBody>
          <a:bodyPr spcFirstLastPara="1" wrap="square" lIns="91425" tIns="91425" rIns="91425" bIns="91425" anchor="ctr" anchorCtr="0">
            <a:noAutofit/>
          </a:bodyPr>
          <a:lstStyle/>
          <a:p>
            <a:pPr marL="0" lvl="0" indent="0" algn="l" rtl="0">
              <a:lnSpc>
                <a:spcPct val="100000"/>
              </a:lnSpc>
              <a:spcBef>
                <a:spcPts val="0"/>
              </a:spcBef>
              <a:spcAft>
                <a:spcPts val="0"/>
              </a:spcAft>
              <a:buNone/>
            </a:pPr>
            <a:r>
              <a:rPr lang="en" sz="1400">
                <a:solidFill>
                  <a:srgbClr val="CCCCCC"/>
                </a:solidFill>
                <a:latin typeface="Arial"/>
                <a:ea typeface="Arial"/>
                <a:cs typeface="Arial"/>
                <a:sym typeface="Arial"/>
              </a:rPr>
              <a:t>Sydney Curtis</a:t>
            </a:r>
            <a:endParaRPr sz="1400">
              <a:solidFill>
                <a:srgbClr val="CCCCCC"/>
              </a:solidFill>
              <a:latin typeface="Arial"/>
              <a:ea typeface="Arial"/>
              <a:cs typeface="Arial"/>
              <a:sym typeface="Arial"/>
            </a:endParaRPr>
          </a:p>
          <a:p>
            <a:pPr marL="0" lvl="0" indent="0" algn="l" rtl="0">
              <a:lnSpc>
                <a:spcPct val="100000"/>
              </a:lnSpc>
              <a:spcBef>
                <a:spcPts val="0"/>
              </a:spcBef>
              <a:spcAft>
                <a:spcPts val="0"/>
              </a:spcAft>
              <a:buNone/>
            </a:pPr>
            <a:r>
              <a:rPr lang="en" sz="1400">
                <a:solidFill>
                  <a:srgbClr val="CCCCCC"/>
                </a:solidFill>
                <a:latin typeface="Arial"/>
                <a:ea typeface="Arial"/>
                <a:cs typeface="Arial"/>
                <a:sym typeface="Arial"/>
              </a:rPr>
              <a:t>Minerva Ahumada</a:t>
            </a:r>
            <a:endParaRPr sz="1400">
              <a:solidFill>
                <a:srgbClr val="CCCCCC"/>
              </a:solidFill>
              <a:latin typeface="Arial"/>
              <a:ea typeface="Arial"/>
              <a:cs typeface="Arial"/>
              <a:sym typeface="Arial"/>
            </a:endParaRPr>
          </a:p>
          <a:p>
            <a:pPr marL="0" lvl="0" indent="0" algn="l" rtl="0">
              <a:lnSpc>
                <a:spcPct val="100000"/>
              </a:lnSpc>
              <a:spcBef>
                <a:spcPts val="0"/>
              </a:spcBef>
              <a:spcAft>
                <a:spcPts val="0"/>
              </a:spcAft>
              <a:buNone/>
            </a:pPr>
            <a:r>
              <a:rPr lang="en" sz="1400">
                <a:solidFill>
                  <a:srgbClr val="CCCCCC"/>
                </a:solidFill>
                <a:latin typeface="Arial"/>
                <a:ea typeface="Arial"/>
                <a:cs typeface="Arial"/>
                <a:sym typeface="Arial"/>
              </a:rPr>
              <a:t>Linda Kurtos</a:t>
            </a:r>
            <a:endParaRPr sz="1400">
              <a:solidFill>
                <a:srgbClr val="CCCCCC"/>
              </a:solidFill>
              <a:latin typeface="Arial"/>
              <a:ea typeface="Arial"/>
              <a:cs typeface="Arial"/>
              <a:sym typeface="Arial"/>
            </a:endParaRPr>
          </a:p>
          <a:p>
            <a:pPr marL="0" lvl="0" indent="0" algn="l" rtl="0">
              <a:lnSpc>
                <a:spcPct val="100000"/>
              </a:lnSpc>
              <a:spcBef>
                <a:spcPts val="0"/>
              </a:spcBef>
              <a:spcAft>
                <a:spcPts val="0"/>
              </a:spcAft>
              <a:buNone/>
            </a:pPr>
            <a:r>
              <a:rPr lang="en" sz="1400">
                <a:solidFill>
                  <a:srgbClr val="CCCCCC"/>
                </a:solidFill>
                <a:latin typeface="Arial"/>
                <a:ea typeface="Arial"/>
                <a:cs typeface="Arial"/>
                <a:sym typeface="Arial"/>
              </a:rPr>
              <a:t>Marianna (Mare) Swallow</a:t>
            </a:r>
            <a:endParaRPr sz="1400">
              <a:solidFill>
                <a:srgbClr val="CCCCCC"/>
              </a:solidFill>
              <a:latin typeface="Arial"/>
              <a:ea typeface="Arial"/>
              <a:cs typeface="Arial"/>
              <a:sym typeface="Arial"/>
            </a:endParaRPr>
          </a:p>
          <a:p>
            <a:pPr marL="0" lvl="0" indent="0" algn="l" rtl="0">
              <a:lnSpc>
                <a:spcPct val="100000"/>
              </a:lnSpc>
              <a:spcBef>
                <a:spcPts val="0"/>
              </a:spcBef>
              <a:spcAft>
                <a:spcPts val="0"/>
              </a:spcAft>
              <a:buClr>
                <a:schemeClr val="dk2"/>
              </a:buClr>
              <a:buSzPts val="1100"/>
              <a:buFont typeface="Arial"/>
              <a:buNone/>
            </a:pPr>
            <a:r>
              <a:rPr lang="en" sz="1400">
                <a:solidFill>
                  <a:srgbClr val="CCCCCC"/>
                </a:solidFill>
                <a:latin typeface="Arial"/>
                <a:ea typeface="Arial"/>
                <a:cs typeface="Arial"/>
                <a:sym typeface="Arial"/>
              </a:rPr>
              <a:t>Hans Svebakken</a:t>
            </a:r>
            <a:endParaRPr sz="2700">
              <a:solidFill>
                <a:srgbClr val="CCCCCC"/>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2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Encouraging Valuable Discussion - Preparing the Student</a:t>
            </a:r>
            <a:endParaRPr/>
          </a:p>
        </p:txBody>
      </p:sp>
      <p:sp>
        <p:nvSpPr>
          <p:cNvPr id="121" name="Google Shape;121;p22"/>
          <p:cNvSpPr txBox="1">
            <a:spLocks noGrp="1"/>
          </p:cNvSpPr>
          <p:nvPr>
            <p:ph type="body" idx="1"/>
          </p:nvPr>
        </p:nvSpPr>
        <p:spPr>
          <a:xfrm>
            <a:off x="311700" y="1234075"/>
            <a:ext cx="8585700" cy="3451200"/>
          </a:xfrm>
          <a:prstGeom prst="rect">
            <a:avLst/>
          </a:prstGeom>
        </p:spPr>
        <p:txBody>
          <a:bodyPr spcFirstLastPara="1" wrap="square" lIns="91425" tIns="91425" rIns="91425" bIns="91425" anchor="t" anchorCtr="0">
            <a:noAutofit/>
          </a:bodyPr>
          <a:lstStyle/>
          <a:p>
            <a:pPr marL="457200" lvl="0" indent="-342900" algn="l" rtl="0">
              <a:lnSpc>
                <a:spcPct val="150000"/>
              </a:lnSpc>
              <a:spcBef>
                <a:spcPts val="0"/>
              </a:spcBef>
              <a:spcAft>
                <a:spcPts val="0"/>
              </a:spcAft>
              <a:buSzPts val="1800"/>
              <a:buChar char="●"/>
            </a:pPr>
            <a:r>
              <a:rPr lang="en"/>
              <a:t>Explanation of what an </a:t>
            </a:r>
            <a:r>
              <a:rPr lang="en" i="1"/>
              <a:t>informed discussion</a:t>
            </a:r>
            <a:r>
              <a:rPr lang="en"/>
              <a:t> response looks like </a:t>
            </a:r>
            <a:endParaRPr/>
          </a:p>
          <a:p>
            <a:pPr marL="914400" lvl="1" indent="-342900" algn="l" rtl="0">
              <a:lnSpc>
                <a:spcPct val="150000"/>
              </a:lnSpc>
              <a:spcBef>
                <a:spcPts val="0"/>
              </a:spcBef>
              <a:spcAft>
                <a:spcPts val="0"/>
              </a:spcAft>
              <a:buSzPts val="1800"/>
              <a:buChar char="○"/>
            </a:pPr>
            <a:r>
              <a:rPr lang="en" sz="1800"/>
              <a:t>Expanding on the course content to another application</a:t>
            </a:r>
            <a:endParaRPr sz="1800"/>
          </a:p>
          <a:p>
            <a:pPr marL="914400" lvl="1" indent="-342900" algn="l" rtl="0">
              <a:lnSpc>
                <a:spcPct val="150000"/>
              </a:lnSpc>
              <a:spcBef>
                <a:spcPts val="0"/>
              </a:spcBef>
              <a:spcAft>
                <a:spcPts val="0"/>
              </a:spcAft>
              <a:buSzPts val="1800"/>
              <a:buChar char="○"/>
            </a:pPr>
            <a:r>
              <a:rPr lang="en" sz="1800"/>
              <a:t>Applying the course content to other areas</a:t>
            </a:r>
            <a:endParaRPr sz="1800"/>
          </a:p>
          <a:p>
            <a:pPr marL="914400" lvl="1" indent="-342900" algn="l" rtl="0">
              <a:lnSpc>
                <a:spcPct val="150000"/>
              </a:lnSpc>
              <a:spcBef>
                <a:spcPts val="0"/>
              </a:spcBef>
              <a:spcAft>
                <a:spcPts val="0"/>
              </a:spcAft>
              <a:buSzPts val="1800"/>
              <a:buChar char="○"/>
            </a:pPr>
            <a:r>
              <a:rPr lang="en" sz="1800"/>
              <a:t>Supporting citations</a:t>
            </a:r>
            <a:endParaRPr sz="1800"/>
          </a:p>
          <a:p>
            <a:pPr marL="914400" lvl="1" indent="-342900" algn="l" rtl="0">
              <a:lnSpc>
                <a:spcPct val="150000"/>
              </a:lnSpc>
              <a:spcBef>
                <a:spcPts val="0"/>
              </a:spcBef>
              <a:spcAft>
                <a:spcPts val="0"/>
              </a:spcAft>
              <a:buSzPts val="1800"/>
              <a:buChar char="○"/>
            </a:pPr>
            <a:r>
              <a:rPr lang="en" sz="1800"/>
              <a:t>No “I agree” responses</a:t>
            </a:r>
            <a:endParaRPr sz="1800"/>
          </a:p>
          <a:p>
            <a:pPr marL="457200" lvl="0" indent="-342900" algn="l" rtl="0">
              <a:lnSpc>
                <a:spcPct val="150000"/>
              </a:lnSpc>
              <a:spcBef>
                <a:spcPts val="0"/>
              </a:spcBef>
              <a:spcAft>
                <a:spcPts val="0"/>
              </a:spcAft>
              <a:buSzPts val="1800"/>
              <a:buChar char="●"/>
            </a:pPr>
            <a:r>
              <a:rPr lang="en"/>
              <a:t>Grading matrix that further outlines my expectations</a:t>
            </a:r>
            <a:endParaRPr/>
          </a:p>
          <a:p>
            <a:pPr marL="914400" lvl="1" indent="-317500" algn="l" rtl="0">
              <a:lnSpc>
                <a:spcPct val="150000"/>
              </a:lnSpc>
              <a:spcBef>
                <a:spcPts val="0"/>
              </a:spcBef>
              <a:spcAft>
                <a:spcPts val="0"/>
              </a:spcAft>
              <a:buSzPts val="1400"/>
              <a:buChar char="○"/>
            </a:pPr>
            <a:r>
              <a:rPr lang="en"/>
              <a:t>Activity and frequency</a:t>
            </a:r>
            <a:endParaRPr/>
          </a:p>
          <a:p>
            <a:pPr marL="914400" lvl="1" indent="-317500" algn="l" rtl="0">
              <a:lnSpc>
                <a:spcPct val="150000"/>
              </a:lnSpc>
              <a:spcBef>
                <a:spcPts val="0"/>
              </a:spcBef>
              <a:spcAft>
                <a:spcPts val="0"/>
              </a:spcAft>
              <a:buSzPts val="1400"/>
              <a:buChar char="○"/>
            </a:pPr>
            <a:r>
              <a:rPr lang="en"/>
              <a:t>Engagement</a:t>
            </a:r>
            <a:endParaRPr/>
          </a:p>
          <a:p>
            <a:pPr marL="914400" lvl="1" indent="-317500" algn="l" rtl="0">
              <a:lnSpc>
                <a:spcPct val="150000"/>
              </a:lnSpc>
              <a:spcBef>
                <a:spcPts val="0"/>
              </a:spcBef>
              <a:spcAft>
                <a:spcPts val="0"/>
              </a:spcAft>
              <a:buSzPts val="1400"/>
              <a:buChar char="○"/>
            </a:pPr>
            <a:r>
              <a:rPr lang="en"/>
              <a:t>Substantive content</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2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Encouraging Valuable Discussion - Logistical Systems</a:t>
            </a:r>
            <a:endParaRPr/>
          </a:p>
        </p:txBody>
      </p:sp>
      <p:sp>
        <p:nvSpPr>
          <p:cNvPr id="127" name="Google Shape;127;p23"/>
          <p:cNvSpPr txBox="1">
            <a:spLocks noGrp="1"/>
          </p:cNvSpPr>
          <p:nvPr>
            <p:ph type="body" idx="1"/>
          </p:nvPr>
        </p:nvSpPr>
        <p:spPr>
          <a:xfrm>
            <a:off x="311700" y="1234075"/>
            <a:ext cx="8585700" cy="3603900"/>
          </a:xfrm>
          <a:prstGeom prst="rect">
            <a:avLst/>
          </a:prstGeom>
        </p:spPr>
        <p:txBody>
          <a:bodyPr spcFirstLastPara="1" wrap="square" lIns="91425" tIns="91425" rIns="91425" bIns="91425" anchor="t" anchorCtr="0">
            <a:noAutofit/>
          </a:bodyPr>
          <a:lstStyle/>
          <a:p>
            <a:pPr marL="457200" lvl="0" indent="-342900" algn="l" rtl="0">
              <a:lnSpc>
                <a:spcPct val="150000"/>
              </a:lnSpc>
              <a:spcBef>
                <a:spcPts val="0"/>
              </a:spcBef>
              <a:spcAft>
                <a:spcPts val="0"/>
              </a:spcAft>
              <a:buSzPts val="1800"/>
              <a:buChar char="●"/>
            </a:pPr>
            <a:r>
              <a:rPr lang="en"/>
              <a:t>Blind posts</a:t>
            </a:r>
            <a:endParaRPr/>
          </a:p>
          <a:p>
            <a:pPr marL="914400" lvl="1" indent="-317500" algn="l" rtl="0">
              <a:lnSpc>
                <a:spcPct val="150000"/>
              </a:lnSpc>
              <a:spcBef>
                <a:spcPts val="0"/>
              </a:spcBef>
              <a:spcAft>
                <a:spcPts val="0"/>
              </a:spcAft>
              <a:buSzPts val="1400"/>
              <a:buChar char="○"/>
            </a:pPr>
            <a:r>
              <a:rPr lang="en"/>
              <a:t>Students must respond to a discussion before they can read other student responses</a:t>
            </a:r>
            <a:endParaRPr/>
          </a:p>
          <a:p>
            <a:pPr marL="914400" lvl="1" indent="-317500" algn="l" rtl="0">
              <a:lnSpc>
                <a:spcPct val="150000"/>
              </a:lnSpc>
              <a:spcBef>
                <a:spcPts val="0"/>
              </a:spcBef>
              <a:spcAft>
                <a:spcPts val="0"/>
              </a:spcAft>
              <a:buSzPts val="1400"/>
              <a:buChar char="○"/>
            </a:pPr>
            <a:r>
              <a:rPr lang="en"/>
              <a:t>Encourages more individualized responses and avoids a culture of </a:t>
            </a:r>
            <a:r>
              <a:rPr lang="en" i="1"/>
              <a:t>one right answer</a:t>
            </a:r>
            <a:endParaRPr/>
          </a:p>
          <a:p>
            <a:pPr marL="457200" lvl="0" indent="-342900" algn="l" rtl="0">
              <a:lnSpc>
                <a:spcPct val="150000"/>
              </a:lnSpc>
              <a:spcBef>
                <a:spcPts val="0"/>
              </a:spcBef>
              <a:spcAft>
                <a:spcPts val="0"/>
              </a:spcAft>
              <a:buSzPts val="1800"/>
              <a:buChar char="●"/>
            </a:pPr>
            <a:r>
              <a:rPr lang="en"/>
              <a:t>Minimum mandatory responses </a:t>
            </a:r>
            <a:endParaRPr/>
          </a:p>
          <a:p>
            <a:pPr marL="914400" lvl="1" indent="-317500" algn="l" rtl="0">
              <a:lnSpc>
                <a:spcPct val="150000"/>
              </a:lnSpc>
              <a:spcBef>
                <a:spcPts val="0"/>
              </a:spcBef>
              <a:spcAft>
                <a:spcPts val="0"/>
              </a:spcAft>
              <a:buSzPts val="1400"/>
              <a:buChar char="○"/>
            </a:pPr>
            <a:r>
              <a:rPr lang="en"/>
              <a:t>Students are encouraged by grading system to stay active in the discussion throughout the week.</a:t>
            </a:r>
            <a:endParaRPr/>
          </a:p>
          <a:p>
            <a:pPr marL="457200" lvl="0" indent="-342900" algn="l" rtl="0">
              <a:lnSpc>
                <a:spcPct val="150000"/>
              </a:lnSpc>
              <a:spcBef>
                <a:spcPts val="0"/>
              </a:spcBef>
              <a:spcAft>
                <a:spcPts val="0"/>
              </a:spcAft>
              <a:buSzPts val="1800"/>
              <a:buChar char="●"/>
            </a:pPr>
            <a:r>
              <a:rPr lang="en"/>
              <a:t>Citations required, but less rigid</a:t>
            </a:r>
            <a:endParaRPr/>
          </a:p>
          <a:p>
            <a:pPr marL="914400" lvl="1" indent="-317500" algn="l" rtl="0">
              <a:lnSpc>
                <a:spcPct val="150000"/>
              </a:lnSpc>
              <a:spcBef>
                <a:spcPts val="0"/>
              </a:spcBef>
              <a:spcAft>
                <a:spcPts val="0"/>
              </a:spcAft>
              <a:buSzPts val="1400"/>
              <a:buChar char="○"/>
            </a:pPr>
            <a:r>
              <a:rPr lang="en"/>
              <a:t>Students must use reliable sources - NYT articles, not peer-reviewed studies - that allow them to apply the new concepts without being too burdensome</a:t>
            </a:r>
            <a:endParaRPr/>
          </a:p>
          <a:p>
            <a:pPr marL="457200" lvl="0" indent="-342900" algn="l" rtl="0">
              <a:lnSpc>
                <a:spcPct val="150000"/>
              </a:lnSpc>
              <a:spcBef>
                <a:spcPts val="0"/>
              </a:spcBef>
              <a:spcAft>
                <a:spcPts val="0"/>
              </a:spcAft>
              <a:buSzPts val="1800"/>
              <a:buChar char="●"/>
            </a:pPr>
            <a:r>
              <a:rPr lang="en"/>
              <a:t>Trains students to start </a:t>
            </a:r>
            <a:r>
              <a:rPr lang="en" i="1"/>
              <a:t>seeing </a:t>
            </a:r>
            <a:r>
              <a:rPr lang="en"/>
              <a:t>the concepts in the world around them</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2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How to Distribute Feedback</a:t>
            </a:r>
            <a:endParaRPr/>
          </a:p>
        </p:txBody>
      </p:sp>
      <p:sp>
        <p:nvSpPr>
          <p:cNvPr id="133" name="Google Shape;133;p24"/>
          <p:cNvSpPr txBox="1">
            <a:spLocks noGrp="1"/>
          </p:cNvSpPr>
          <p:nvPr>
            <p:ph type="body" idx="1"/>
          </p:nvPr>
        </p:nvSpPr>
        <p:spPr>
          <a:xfrm>
            <a:off x="311700" y="1234075"/>
            <a:ext cx="8520600" cy="3334800"/>
          </a:xfrm>
          <a:prstGeom prst="rect">
            <a:avLst/>
          </a:prstGeom>
        </p:spPr>
        <p:txBody>
          <a:bodyPr spcFirstLastPara="1" wrap="square" lIns="91425" tIns="91425" rIns="91425" bIns="91425" anchor="t" anchorCtr="0">
            <a:noAutofit/>
          </a:bodyPr>
          <a:lstStyle/>
          <a:p>
            <a:pPr marL="457200" lvl="0" indent="-342900" algn="l" rtl="0">
              <a:lnSpc>
                <a:spcPct val="150000"/>
              </a:lnSpc>
              <a:spcBef>
                <a:spcPts val="0"/>
              </a:spcBef>
              <a:spcAft>
                <a:spcPts val="0"/>
              </a:spcAft>
              <a:buSzPts val="1800"/>
              <a:buChar char="➔"/>
            </a:pPr>
            <a:r>
              <a:rPr lang="en" b="1"/>
              <a:t>Early on: </a:t>
            </a:r>
            <a:r>
              <a:rPr lang="en"/>
              <a:t>focus on grading expectations.</a:t>
            </a:r>
            <a:endParaRPr/>
          </a:p>
          <a:p>
            <a:pPr marL="914400" lvl="1" indent="-317500" algn="l" rtl="0">
              <a:lnSpc>
                <a:spcPct val="150000"/>
              </a:lnSpc>
              <a:spcBef>
                <a:spcPts val="0"/>
              </a:spcBef>
              <a:spcAft>
                <a:spcPts val="0"/>
              </a:spcAft>
              <a:buSzPts val="1400"/>
              <a:buChar char="◆"/>
            </a:pPr>
            <a:r>
              <a:rPr lang="en" sz="850">
                <a:solidFill>
                  <a:schemeClr val="accent1"/>
                </a:solidFill>
                <a:highlight>
                  <a:srgbClr val="F9F9F9"/>
                </a:highlight>
                <a:latin typeface="Arial"/>
                <a:ea typeface="Arial"/>
                <a:cs typeface="Arial"/>
                <a:sym typeface="Arial"/>
              </a:rPr>
              <a:t>“Great work, _______.  Interesting posts with good references and support for them.  I appreciate you posting early; it helps develop great discussion.  I didn't realize that the dye used for St. Pat's caused problems; a citation would have been useful here, but you did a great job of citing to your other points, so I did not deduct points.”</a:t>
            </a:r>
            <a:endParaRPr/>
          </a:p>
          <a:p>
            <a:pPr marL="457200" lvl="0" indent="-342900" algn="l" rtl="0">
              <a:lnSpc>
                <a:spcPct val="150000"/>
              </a:lnSpc>
              <a:spcBef>
                <a:spcPts val="0"/>
              </a:spcBef>
              <a:spcAft>
                <a:spcPts val="0"/>
              </a:spcAft>
              <a:buSzPts val="1800"/>
              <a:buChar char="➔"/>
            </a:pPr>
            <a:r>
              <a:rPr lang="en" b="1"/>
              <a:t>Later on: </a:t>
            </a:r>
            <a:r>
              <a:rPr lang="en"/>
              <a:t>substantive value of content.</a:t>
            </a:r>
            <a:endParaRPr/>
          </a:p>
          <a:p>
            <a:pPr marL="914400" lvl="1" indent="-317500" algn="l" rtl="0">
              <a:lnSpc>
                <a:spcPct val="150000"/>
              </a:lnSpc>
              <a:spcBef>
                <a:spcPts val="0"/>
              </a:spcBef>
              <a:spcAft>
                <a:spcPts val="0"/>
              </a:spcAft>
              <a:buSzPts val="1400"/>
              <a:buChar char="◆"/>
            </a:pPr>
            <a:r>
              <a:rPr lang="en" sz="850">
                <a:solidFill>
                  <a:schemeClr val="accent1"/>
                </a:solidFill>
                <a:highlight>
                  <a:srgbClr val="F9F9F9"/>
                </a:highlight>
                <a:latin typeface="Arial"/>
                <a:ea typeface="Arial"/>
                <a:cs typeface="Arial"/>
                <a:sym typeface="Arial"/>
              </a:rPr>
              <a:t>“______, nice range of discussions this week.  Looking at how outside parties can impact law through lawsuits is an important perspective.  But also important to note how different Administrations choose to use the input they gather from outside parties who may be in a position to work with them.”</a:t>
            </a:r>
            <a:endParaRPr/>
          </a:p>
          <a:p>
            <a:pPr marL="457200" lvl="0" indent="-342900" algn="l" rtl="0">
              <a:lnSpc>
                <a:spcPct val="150000"/>
              </a:lnSpc>
              <a:spcBef>
                <a:spcPts val="0"/>
              </a:spcBef>
              <a:spcAft>
                <a:spcPts val="0"/>
              </a:spcAft>
              <a:buSzPts val="1800"/>
              <a:buChar char="➔"/>
            </a:pPr>
            <a:r>
              <a:rPr lang="en" b="1"/>
              <a:t>Student’s focus: </a:t>
            </a:r>
            <a:r>
              <a:rPr lang="en"/>
              <a:t>think more broadly of their work and its impact on others and challenges them to keep improving their posts</a:t>
            </a:r>
            <a:endParaRPr/>
          </a:p>
          <a:p>
            <a:pPr marL="457200" lvl="0" indent="-342900" algn="l" rtl="0">
              <a:lnSpc>
                <a:spcPct val="150000"/>
              </a:lnSpc>
              <a:spcBef>
                <a:spcPts val="0"/>
              </a:spcBef>
              <a:spcAft>
                <a:spcPts val="0"/>
              </a:spcAft>
              <a:buSzPts val="1800"/>
              <a:buChar char="➔"/>
            </a:pPr>
            <a:r>
              <a:rPr lang="en" b="1"/>
              <a:t>Professor’s focus:</a:t>
            </a:r>
            <a:r>
              <a:rPr lang="en"/>
              <a:t> better understand the subject matter, gauge their progress in the class and establish a relationship each individual student.</a:t>
            </a:r>
            <a:endParaRPr/>
          </a:p>
          <a:p>
            <a:pPr marL="0" lvl="0" indent="0" algn="l" rtl="0">
              <a:spcBef>
                <a:spcPts val="1600"/>
              </a:spcBef>
              <a:spcAft>
                <a:spcPts val="1600"/>
              </a:spcAft>
              <a:buNone/>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2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Personal Touch</a:t>
            </a:r>
            <a:endParaRPr/>
          </a:p>
        </p:txBody>
      </p:sp>
      <p:sp>
        <p:nvSpPr>
          <p:cNvPr id="139" name="Google Shape;139;p25"/>
          <p:cNvSpPr txBox="1">
            <a:spLocks noGrp="1"/>
          </p:cNvSpPr>
          <p:nvPr>
            <p:ph type="body" idx="1"/>
          </p:nvPr>
        </p:nvSpPr>
        <p:spPr>
          <a:xfrm>
            <a:off x="2715775" y="1234075"/>
            <a:ext cx="4258800" cy="3334800"/>
          </a:xfrm>
          <a:prstGeom prst="rect">
            <a:avLst/>
          </a:prstGeom>
        </p:spPr>
        <p:txBody>
          <a:bodyPr spcFirstLastPara="1" wrap="square" lIns="91425" tIns="91425" rIns="91425" bIns="91425" anchor="t" anchorCtr="0">
            <a:noAutofit/>
          </a:bodyPr>
          <a:lstStyle/>
          <a:p>
            <a:pPr marL="0" lvl="0" indent="0" algn="ctr" rtl="0">
              <a:lnSpc>
                <a:spcPct val="150000"/>
              </a:lnSpc>
              <a:spcBef>
                <a:spcPts val="0"/>
              </a:spcBef>
              <a:spcAft>
                <a:spcPts val="0"/>
              </a:spcAft>
              <a:buClr>
                <a:schemeClr val="dk2"/>
              </a:buClr>
              <a:buSzPts val="1100"/>
              <a:buFont typeface="Arial"/>
              <a:buNone/>
            </a:pPr>
            <a:r>
              <a:rPr lang="en"/>
              <a:t>Provide feedback that is brief, but more personal, rather than provide statements that may be lengthier but more generic.</a:t>
            </a:r>
            <a:endParaRPr/>
          </a:p>
          <a:p>
            <a:pPr marL="0" lvl="0" indent="0" algn="ctr" rtl="0">
              <a:spcBef>
                <a:spcPts val="0"/>
              </a:spcBef>
              <a:spcAft>
                <a:spcPts val="1600"/>
              </a:spcAft>
              <a:buNone/>
            </a:pP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26"/>
          <p:cNvSpPr txBox="1">
            <a:spLocks noGrp="1"/>
          </p:cNvSpPr>
          <p:nvPr>
            <p:ph type="title"/>
          </p:nvPr>
        </p:nvSpPr>
        <p:spPr>
          <a:xfrm>
            <a:off x="344250" y="1403850"/>
            <a:ext cx="8455500" cy="2146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Feedback in the Real World </a:t>
            </a:r>
            <a:endParaRPr/>
          </a:p>
        </p:txBody>
      </p:sp>
      <p:sp>
        <p:nvSpPr>
          <p:cNvPr id="145" name="Google Shape;145;p26"/>
          <p:cNvSpPr txBox="1"/>
          <p:nvPr/>
        </p:nvSpPr>
        <p:spPr>
          <a:xfrm>
            <a:off x="2242575" y="4001650"/>
            <a:ext cx="4248600" cy="555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600" b="1">
                <a:latin typeface="Playfair Display"/>
                <a:ea typeface="Playfair Display"/>
                <a:cs typeface="Playfair Display"/>
                <a:sym typeface="Playfair Display"/>
              </a:rPr>
              <a:t>Prof. Marianna (Mare) Swallow</a:t>
            </a:r>
            <a:endParaRPr sz="1600" b="1">
              <a:latin typeface="Playfair Display"/>
              <a:ea typeface="Playfair Display"/>
              <a:cs typeface="Playfair Display"/>
              <a:sym typeface="Playfair Display"/>
            </a:endParaRPr>
          </a:p>
          <a:p>
            <a:pPr marL="0" lvl="0" indent="0" algn="ctr" rtl="0">
              <a:spcBef>
                <a:spcPts val="0"/>
              </a:spcBef>
              <a:spcAft>
                <a:spcPts val="0"/>
              </a:spcAft>
              <a:buNone/>
            </a:pPr>
            <a:r>
              <a:rPr lang="en" sz="1600" b="1">
                <a:latin typeface="Playfair Display"/>
                <a:ea typeface="Playfair Display"/>
                <a:cs typeface="Playfair Display"/>
                <a:sym typeface="Playfair Display"/>
              </a:rPr>
              <a:t>Faculty</a:t>
            </a:r>
            <a:endParaRPr sz="1600" b="1">
              <a:latin typeface="Playfair Display"/>
              <a:ea typeface="Playfair Display"/>
              <a:cs typeface="Playfair Display"/>
              <a:sym typeface="Playfair Display"/>
            </a:endParaRPr>
          </a:p>
          <a:p>
            <a:pPr marL="0" lvl="0" indent="0" algn="ctr" rtl="0">
              <a:spcBef>
                <a:spcPts val="0"/>
              </a:spcBef>
              <a:spcAft>
                <a:spcPts val="0"/>
              </a:spcAft>
              <a:buNone/>
            </a:pPr>
            <a:r>
              <a:rPr lang="en" sz="1600" b="1">
                <a:latin typeface="Playfair Display"/>
                <a:ea typeface="Playfair Display"/>
                <a:cs typeface="Playfair Display"/>
                <a:sym typeface="Playfair Display"/>
              </a:rPr>
              <a:t>School of Communication</a:t>
            </a:r>
            <a:endParaRPr sz="1600" b="1">
              <a:latin typeface="Playfair Display"/>
              <a:ea typeface="Playfair Display"/>
              <a:cs typeface="Playfair Display"/>
              <a:sym typeface="Playfair Display"/>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2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Establish ground rules &amp; framework up top</a:t>
            </a:r>
            <a:endParaRPr/>
          </a:p>
        </p:txBody>
      </p:sp>
      <p:pic>
        <p:nvPicPr>
          <p:cNvPr id="151" name="Google Shape;151;p27"/>
          <p:cNvPicPr preferRelativeResize="0"/>
          <p:nvPr/>
        </p:nvPicPr>
        <p:blipFill>
          <a:blip r:embed="rId3">
            <a:alphaModFix/>
          </a:blip>
          <a:stretch>
            <a:fillRect/>
          </a:stretch>
        </p:blipFill>
        <p:spPr>
          <a:xfrm>
            <a:off x="4688275" y="5082850"/>
            <a:ext cx="4575695" cy="3431771"/>
          </a:xfrm>
          <a:prstGeom prst="rect">
            <a:avLst/>
          </a:prstGeom>
          <a:noFill/>
          <a:ln>
            <a:noFill/>
          </a:ln>
        </p:spPr>
      </p:pic>
      <p:pic>
        <p:nvPicPr>
          <p:cNvPr id="152" name="Google Shape;152;p27"/>
          <p:cNvPicPr preferRelativeResize="0"/>
          <p:nvPr/>
        </p:nvPicPr>
        <p:blipFill rotWithShape="1">
          <a:blip r:embed="rId4">
            <a:alphaModFix/>
          </a:blip>
          <a:srcRect l="13936" r="5222"/>
          <a:stretch/>
        </p:blipFill>
        <p:spPr>
          <a:xfrm rot="-5400000">
            <a:off x="3919578" y="1781701"/>
            <a:ext cx="2814346" cy="2611201"/>
          </a:xfrm>
          <a:prstGeom prst="rect">
            <a:avLst/>
          </a:prstGeom>
          <a:noFill/>
          <a:ln>
            <a:noFill/>
          </a:ln>
        </p:spPr>
      </p:pic>
      <p:grpSp>
        <p:nvGrpSpPr>
          <p:cNvPr id="153" name="Google Shape;153;p27"/>
          <p:cNvGrpSpPr/>
          <p:nvPr/>
        </p:nvGrpSpPr>
        <p:grpSpPr>
          <a:xfrm>
            <a:off x="315400" y="1370779"/>
            <a:ext cx="2183700" cy="3433046"/>
            <a:chOff x="315400" y="1370779"/>
            <a:chExt cx="2183700" cy="3433046"/>
          </a:xfrm>
        </p:grpSpPr>
        <p:pic>
          <p:nvPicPr>
            <p:cNvPr id="154" name="Google Shape;154;p27"/>
            <p:cNvPicPr preferRelativeResize="0"/>
            <p:nvPr/>
          </p:nvPicPr>
          <p:blipFill rotWithShape="1">
            <a:blip r:embed="rId5">
              <a:alphaModFix/>
            </a:blip>
            <a:srcRect l="10146" t="29844" r="5933" b="17565"/>
            <a:stretch/>
          </p:blipFill>
          <p:spPr>
            <a:xfrm rot="5400000">
              <a:off x="-272636" y="2280589"/>
              <a:ext cx="3433046" cy="1613425"/>
            </a:xfrm>
            <a:prstGeom prst="rect">
              <a:avLst/>
            </a:prstGeom>
            <a:noFill/>
            <a:ln>
              <a:noFill/>
            </a:ln>
          </p:spPr>
        </p:pic>
        <p:sp>
          <p:nvSpPr>
            <p:cNvPr id="155" name="Google Shape;155;p27"/>
            <p:cNvSpPr/>
            <p:nvPr/>
          </p:nvSpPr>
          <p:spPr>
            <a:xfrm>
              <a:off x="315400" y="1734725"/>
              <a:ext cx="2183700" cy="2183700"/>
            </a:xfrm>
            <a:prstGeom prst="noSmoking">
              <a:avLst>
                <a:gd name="adj" fmla="val 8828"/>
              </a:avLst>
            </a:pr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2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What is the purpose of the feedback?</a:t>
            </a:r>
            <a:endParaRPr/>
          </a:p>
        </p:txBody>
      </p:sp>
      <p:sp>
        <p:nvSpPr>
          <p:cNvPr id="161" name="Google Shape;161;p28"/>
          <p:cNvSpPr txBox="1">
            <a:spLocks noGrp="1"/>
          </p:cNvSpPr>
          <p:nvPr>
            <p:ph type="body" idx="1"/>
          </p:nvPr>
        </p:nvSpPr>
        <p:spPr>
          <a:xfrm>
            <a:off x="311700" y="1234075"/>
            <a:ext cx="8520600" cy="33348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sz="2000" b="1"/>
              <a:t>To improve (obvi!)</a:t>
            </a:r>
            <a:endParaRPr sz="2000" b="1"/>
          </a:p>
          <a:p>
            <a:pPr marL="0" lvl="0" indent="0" algn="l" rtl="0">
              <a:lnSpc>
                <a:spcPct val="150000"/>
              </a:lnSpc>
              <a:spcBef>
                <a:spcPts val="1600"/>
              </a:spcBef>
              <a:spcAft>
                <a:spcPts val="1600"/>
              </a:spcAft>
              <a:buNone/>
            </a:pPr>
            <a:r>
              <a:rPr lang="en" sz="1500"/>
              <a:t>Give students directives on how to think about and apply the feedback beyond this course. </a:t>
            </a:r>
            <a:endParaRPr sz="19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2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Guidelines for giving feedback</a:t>
            </a:r>
            <a:endParaRPr/>
          </a:p>
        </p:txBody>
      </p:sp>
      <p:sp>
        <p:nvSpPr>
          <p:cNvPr id="167" name="Google Shape;167;p29"/>
          <p:cNvSpPr txBox="1">
            <a:spLocks noGrp="1"/>
          </p:cNvSpPr>
          <p:nvPr>
            <p:ph type="body" idx="1"/>
          </p:nvPr>
        </p:nvSpPr>
        <p:spPr>
          <a:xfrm>
            <a:off x="311700" y="1234075"/>
            <a:ext cx="8520600" cy="3334800"/>
          </a:xfrm>
          <a:prstGeom prst="rect">
            <a:avLst/>
          </a:prstGeom>
        </p:spPr>
        <p:txBody>
          <a:bodyPr spcFirstLastPara="1" wrap="square" lIns="91425" tIns="91425" rIns="91425" bIns="91425" anchor="t" anchorCtr="0">
            <a:noAutofit/>
          </a:bodyPr>
          <a:lstStyle/>
          <a:p>
            <a:pPr marL="457200" lvl="0" indent="-342900" algn="l" rtl="0">
              <a:lnSpc>
                <a:spcPct val="150000"/>
              </a:lnSpc>
              <a:spcBef>
                <a:spcPts val="0"/>
              </a:spcBef>
              <a:spcAft>
                <a:spcPts val="0"/>
              </a:spcAft>
              <a:buClr>
                <a:srgbClr val="201F1E"/>
              </a:buClr>
              <a:buSzPts val="1800"/>
              <a:buChar char="●"/>
            </a:pPr>
            <a:r>
              <a:rPr lang="en">
                <a:solidFill>
                  <a:srgbClr val="201F1E"/>
                </a:solidFill>
              </a:rPr>
              <a:t>Specific </a:t>
            </a:r>
            <a:endParaRPr>
              <a:solidFill>
                <a:srgbClr val="201F1E"/>
              </a:solidFill>
            </a:endParaRPr>
          </a:p>
          <a:p>
            <a:pPr marL="457200" lvl="0" indent="-342900" algn="l" rtl="0">
              <a:lnSpc>
                <a:spcPct val="150000"/>
              </a:lnSpc>
              <a:spcBef>
                <a:spcPts val="0"/>
              </a:spcBef>
              <a:spcAft>
                <a:spcPts val="0"/>
              </a:spcAft>
              <a:buClr>
                <a:srgbClr val="201F1E"/>
              </a:buClr>
              <a:buSzPts val="1800"/>
              <a:buChar char="●"/>
            </a:pPr>
            <a:r>
              <a:rPr lang="en">
                <a:solidFill>
                  <a:srgbClr val="201F1E"/>
                </a:solidFill>
              </a:rPr>
              <a:t>Actionable</a:t>
            </a:r>
            <a:endParaRPr>
              <a:solidFill>
                <a:srgbClr val="201F1E"/>
              </a:solidFill>
            </a:endParaRPr>
          </a:p>
          <a:p>
            <a:pPr marL="457200" lvl="0" indent="-342900" algn="l" rtl="0">
              <a:lnSpc>
                <a:spcPct val="150000"/>
              </a:lnSpc>
              <a:spcBef>
                <a:spcPts val="0"/>
              </a:spcBef>
              <a:spcAft>
                <a:spcPts val="0"/>
              </a:spcAft>
              <a:buClr>
                <a:srgbClr val="201F1E"/>
              </a:buClr>
              <a:buSzPts val="1800"/>
              <a:buChar char="●"/>
            </a:pPr>
            <a:r>
              <a:rPr lang="en">
                <a:solidFill>
                  <a:srgbClr val="201F1E"/>
                </a:solidFill>
              </a:rPr>
              <a:t>Honest and Tactful</a:t>
            </a:r>
            <a:endParaRPr>
              <a:solidFill>
                <a:srgbClr val="201F1E"/>
              </a:solidFill>
            </a:endParaRPr>
          </a:p>
          <a:p>
            <a:pPr marL="457200" lvl="0" indent="-342900" algn="l" rtl="0">
              <a:lnSpc>
                <a:spcPct val="150000"/>
              </a:lnSpc>
              <a:spcBef>
                <a:spcPts val="0"/>
              </a:spcBef>
              <a:spcAft>
                <a:spcPts val="0"/>
              </a:spcAft>
              <a:buClr>
                <a:srgbClr val="201F1E"/>
              </a:buClr>
              <a:buSzPts val="1800"/>
              <a:buChar char="●"/>
            </a:pPr>
            <a:r>
              <a:rPr lang="en">
                <a:solidFill>
                  <a:srgbClr val="201F1E"/>
                </a:solidFill>
              </a:rPr>
              <a:t>Areas for improvement </a:t>
            </a:r>
            <a:r>
              <a:rPr lang="en" b="1">
                <a:solidFill>
                  <a:srgbClr val="201F1E"/>
                </a:solidFill>
              </a:rPr>
              <a:t>must</a:t>
            </a:r>
            <a:r>
              <a:rPr lang="en">
                <a:solidFill>
                  <a:srgbClr val="201F1E"/>
                </a:solidFill>
              </a:rPr>
              <a:t> be included</a:t>
            </a:r>
            <a:endParaRPr>
              <a:solidFill>
                <a:srgbClr val="201F1E"/>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3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Order of feedback	</a:t>
            </a:r>
            <a:endParaRPr/>
          </a:p>
        </p:txBody>
      </p:sp>
      <p:sp>
        <p:nvSpPr>
          <p:cNvPr id="173" name="Google Shape;173;p30"/>
          <p:cNvSpPr txBox="1">
            <a:spLocks noGrp="1"/>
          </p:cNvSpPr>
          <p:nvPr>
            <p:ph type="body" idx="1"/>
          </p:nvPr>
        </p:nvSpPr>
        <p:spPr>
          <a:xfrm>
            <a:off x="311700" y="1234075"/>
            <a:ext cx="8520600" cy="3334800"/>
          </a:xfrm>
          <a:prstGeom prst="rect">
            <a:avLst/>
          </a:prstGeom>
        </p:spPr>
        <p:txBody>
          <a:bodyPr spcFirstLastPara="1" wrap="square" lIns="91425" tIns="91425" rIns="91425" bIns="91425" anchor="t" anchorCtr="0">
            <a:noAutofit/>
          </a:bodyPr>
          <a:lstStyle/>
          <a:p>
            <a:pPr marL="457200" lvl="0" indent="-342900" algn="l" rtl="0">
              <a:lnSpc>
                <a:spcPct val="150000"/>
              </a:lnSpc>
              <a:spcBef>
                <a:spcPts val="0"/>
              </a:spcBef>
              <a:spcAft>
                <a:spcPts val="0"/>
              </a:spcAft>
              <a:buClr>
                <a:srgbClr val="201F1E"/>
              </a:buClr>
              <a:buSzPts val="1800"/>
              <a:buAutoNum type="arabicPeriod"/>
            </a:pPr>
            <a:r>
              <a:rPr lang="en">
                <a:solidFill>
                  <a:srgbClr val="201F1E"/>
                </a:solidFill>
              </a:rPr>
              <a:t>What did you like?</a:t>
            </a:r>
            <a:endParaRPr>
              <a:solidFill>
                <a:srgbClr val="201F1E"/>
              </a:solidFill>
            </a:endParaRPr>
          </a:p>
          <a:p>
            <a:pPr marL="457200" lvl="0" indent="-342900" algn="l" rtl="0">
              <a:lnSpc>
                <a:spcPct val="150000"/>
              </a:lnSpc>
              <a:spcBef>
                <a:spcPts val="0"/>
              </a:spcBef>
              <a:spcAft>
                <a:spcPts val="0"/>
              </a:spcAft>
              <a:buClr>
                <a:srgbClr val="201F1E"/>
              </a:buClr>
              <a:buSzPts val="1800"/>
              <a:buAutoNum type="arabicPeriod"/>
            </a:pPr>
            <a:r>
              <a:rPr lang="en">
                <a:solidFill>
                  <a:srgbClr val="201F1E"/>
                </a:solidFill>
              </a:rPr>
              <a:t>How can ________ make this better next time?</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3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Minimum feedback &amp; time management</a:t>
            </a:r>
            <a:endParaRPr/>
          </a:p>
        </p:txBody>
      </p:sp>
      <p:sp>
        <p:nvSpPr>
          <p:cNvPr id="179" name="Google Shape;179;p31"/>
          <p:cNvSpPr txBox="1">
            <a:spLocks noGrp="1"/>
          </p:cNvSpPr>
          <p:nvPr>
            <p:ph type="body" idx="1"/>
          </p:nvPr>
        </p:nvSpPr>
        <p:spPr>
          <a:xfrm>
            <a:off x="311700" y="1234075"/>
            <a:ext cx="8520600" cy="3334800"/>
          </a:xfrm>
          <a:prstGeom prst="rect">
            <a:avLst/>
          </a:prstGeom>
        </p:spPr>
        <p:txBody>
          <a:bodyPr spcFirstLastPara="1" wrap="square" lIns="91425" tIns="91425" rIns="91425" bIns="91425" anchor="t" anchorCtr="0">
            <a:noAutofit/>
          </a:bodyPr>
          <a:lstStyle/>
          <a:p>
            <a:pPr marL="457200" lvl="0" indent="-342900" algn="l" rtl="0">
              <a:lnSpc>
                <a:spcPct val="150000"/>
              </a:lnSpc>
              <a:spcBef>
                <a:spcPts val="0"/>
              </a:spcBef>
              <a:spcAft>
                <a:spcPts val="0"/>
              </a:spcAft>
              <a:buClr>
                <a:srgbClr val="201F1E"/>
              </a:buClr>
              <a:buSzPts val="1800"/>
              <a:buChar char="●"/>
            </a:pPr>
            <a:r>
              <a:rPr lang="en">
                <a:solidFill>
                  <a:srgbClr val="201F1E"/>
                </a:solidFill>
              </a:rPr>
              <a:t>Each student receives a minimum of 3 comments from their peers</a:t>
            </a:r>
            <a:endParaRPr>
              <a:solidFill>
                <a:srgbClr val="201F1E"/>
              </a:solidFill>
            </a:endParaRPr>
          </a:p>
          <a:p>
            <a:pPr marL="457200" lvl="0" indent="-342900" algn="l" rtl="0">
              <a:lnSpc>
                <a:spcPct val="150000"/>
              </a:lnSpc>
              <a:spcBef>
                <a:spcPts val="0"/>
              </a:spcBef>
              <a:spcAft>
                <a:spcPts val="0"/>
              </a:spcAft>
              <a:buClr>
                <a:srgbClr val="201F1E"/>
              </a:buClr>
              <a:buSzPts val="1800"/>
              <a:buChar char="●"/>
            </a:pPr>
            <a:r>
              <a:rPr lang="en">
                <a:solidFill>
                  <a:srgbClr val="201F1E"/>
                </a:solidFill>
              </a:rPr>
              <a:t>Time management when delivering / taking feedback</a:t>
            </a:r>
            <a:endParaRPr>
              <a:solidFill>
                <a:srgbClr val="201F1E"/>
              </a:solidFill>
            </a:endParaRPr>
          </a:p>
          <a:p>
            <a:pPr marL="457200" lvl="0" indent="-342900" algn="l" rtl="0">
              <a:lnSpc>
                <a:spcPct val="150000"/>
              </a:lnSpc>
              <a:spcBef>
                <a:spcPts val="0"/>
              </a:spcBef>
              <a:spcAft>
                <a:spcPts val="0"/>
              </a:spcAft>
              <a:buClr>
                <a:srgbClr val="201F1E"/>
              </a:buClr>
              <a:buSzPts val="1800"/>
              <a:buChar char="●"/>
            </a:pPr>
            <a:r>
              <a:rPr lang="en">
                <a:solidFill>
                  <a:srgbClr val="201F1E"/>
                </a:solidFill>
              </a:rPr>
              <a:t>Have verbiage ready to go</a:t>
            </a:r>
            <a:endParaRPr>
              <a:solidFill>
                <a:srgbClr val="201F1E"/>
              </a:solidFill>
            </a:endParaRPr>
          </a:p>
          <a:p>
            <a:pPr marL="0" lvl="0" indent="0" algn="l" rtl="0">
              <a:lnSpc>
                <a:spcPct val="200000"/>
              </a:lnSpc>
              <a:spcBef>
                <a:spcPts val="800"/>
              </a:spcBef>
              <a:spcAft>
                <a:spcPts val="800"/>
              </a:spcAft>
              <a:buNone/>
            </a:pPr>
            <a:endParaRPr sz="1100">
              <a:solidFill>
                <a:srgbClr val="201F1E"/>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additive="base">
                                        <p:cTn id="7" dur="1000"/>
                                        <p:tgtEl>
                                          <p:spTgt spid="179">
                                            <p:txEl>
                                              <p:pRg st="0" end="0"/>
                                            </p:txEl>
                                          </p:spTgt>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179">
                                            <p:txEl>
                                              <p:pRg st="1" end="1"/>
                                            </p:txEl>
                                          </p:spTgt>
                                        </p:tgtEl>
                                        <p:attrNameLst>
                                          <p:attrName>style.visibility</p:attrName>
                                        </p:attrNameLst>
                                      </p:cBhvr>
                                      <p:to>
                                        <p:strVal val="visible"/>
                                      </p:to>
                                    </p:set>
                                    <p:anim calcmode="lin" valueType="num">
                                      <p:cBhvr additive="base">
                                        <p:cTn id="12" dur="1000"/>
                                        <p:tgtEl>
                                          <p:spTgt spid="179">
                                            <p:txEl>
                                              <p:pRg st="1" end="1"/>
                                            </p:txEl>
                                          </p:spTgt>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nodeType="clickEffect">
                                  <p:stCondLst>
                                    <p:cond delay="0"/>
                                  </p:stCondLst>
                                  <p:childTnLst>
                                    <p:set>
                                      <p:cBhvr>
                                        <p:cTn id="16" dur="1" fill="hold">
                                          <p:stCondLst>
                                            <p:cond delay="0"/>
                                          </p:stCondLst>
                                        </p:cTn>
                                        <p:tgtEl>
                                          <p:spTgt spid="179">
                                            <p:txEl>
                                              <p:pRg st="2" end="2"/>
                                            </p:txEl>
                                          </p:spTgt>
                                        </p:tgtEl>
                                        <p:attrNameLst>
                                          <p:attrName>style.visibility</p:attrName>
                                        </p:attrNameLst>
                                      </p:cBhvr>
                                      <p:to>
                                        <p:strVal val="visible"/>
                                      </p:to>
                                    </p:set>
                                    <p:anim calcmode="lin" valueType="num">
                                      <p:cBhvr additive="base">
                                        <p:cTn id="17" dur="1000"/>
                                        <p:tgtEl>
                                          <p:spTgt spid="179">
                                            <p:txEl>
                                              <p:pRg st="2" end="2"/>
                                            </p:txEl>
                                          </p:spTgt>
                                        </p:tgtEl>
                                        <p:attrNameLst>
                                          <p:attrName>ppt_x</p:attrName>
                                        </p:attrNameLst>
                                      </p:cBhvr>
                                      <p:tavLst>
                                        <p:tav tm="0">
                                          <p:val>
                                            <p:strVal val="#ppt_x+1"/>
                                          </p:val>
                                        </p:tav>
                                        <p:tav tm="100000">
                                          <p:val>
                                            <p:strVal val="#ppt_x"/>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2" fill="hold" nodeType="clickEffect">
                                  <p:stCondLst>
                                    <p:cond delay="0"/>
                                  </p:stCondLst>
                                  <p:childTnLst>
                                    <p:set>
                                      <p:cBhvr>
                                        <p:cTn id="21" dur="1" fill="hold">
                                          <p:stCondLst>
                                            <p:cond delay="0"/>
                                          </p:stCondLst>
                                        </p:cTn>
                                        <p:tgtEl>
                                          <p:spTgt spid="179">
                                            <p:txEl>
                                              <p:pRg st="3" end="3"/>
                                            </p:txEl>
                                          </p:spTgt>
                                        </p:tgtEl>
                                        <p:attrNameLst>
                                          <p:attrName>style.visibility</p:attrName>
                                        </p:attrNameLst>
                                      </p:cBhvr>
                                      <p:to>
                                        <p:strVal val="visible"/>
                                      </p:to>
                                    </p:set>
                                    <p:anim calcmode="lin" valueType="num">
                                      <p:cBhvr additive="base">
                                        <p:cTn id="22" dur="1000"/>
                                        <p:tgtEl>
                                          <p:spTgt spid="179">
                                            <p:txEl>
                                              <p:pRg st="3" end="3"/>
                                            </p:txEl>
                                          </p:spTgt>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p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Guiding Questions</a:t>
            </a:r>
            <a:endParaRPr/>
          </a:p>
        </p:txBody>
      </p:sp>
      <p:sp>
        <p:nvSpPr>
          <p:cNvPr id="65" name="Google Shape;65;p14"/>
          <p:cNvSpPr txBox="1">
            <a:spLocks noGrp="1"/>
          </p:cNvSpPr>
          <p:nvPr>
            <p:ph type="body" idx="1"/>
          </p:nvPr>
        </p:nvSpPr>
        <p:spPr>
          <a:xfrm>
            <a:off x="311700" y="1234075"/>
            <a:ext cx="8520600" cy="3334800"/>
          </a:xfrm>
          <a:prstGeom prst="rect">
            <a:avLst/>
          </a:prstGeom>
        </p:spPr>
        <p:txBody>
          <a:bodyPr spcFirstLastPara="1" wrap="square" lIns="91425" tIns="91425" rIns="91425" bIns="91425" anchor="t" anchorCtr="0">
            <a:noAutofit/>
          </a:bodyPr>
          <a:lstStyle/>
          <a:p>
            <a:pPr marL="457200" lvl="0" indent="-342900" algn="l" rtl="0">
              <a:lnSpc>
                <a:spcPct val="150000"/>
              </a:lnSpc>
              <a:spcBef>
                <a:spcPts val="0"/>
              </a:spcBef>
              <a:spcAft>
                <a:spcPts val="0"/>
              </a:spcAft>
              <a:buClr>
                <a:srgbClr val="201F1E"/>
              </a:buClr>
              <a:buSzPts val="1800"/>
              <a:buFont typeface="Arial"/>
              <a:buAutoNum type="arabicPeriod"/>
            </a:pPr>
            <a:r>
              <a:rPr lang="en">
                <a:solidFill>
                  <a:srgbClr val="201F1E"/>
                </a:solidFill>
                <a:latin typeface="Arial"/>
                <a:ea typeface="Arial"/>
                <a:cs typeface="Arial"/>
                <a:sym typeface="Arial"/>
              </a:rPr>
              <a:t>How do you decide how much feedback to give?</a:t>
            </a:r>
            <a:endParaRPr>
              <a:solidFill>
                <a:srgbClr val="201F1E"/>
              </a:solidFill>
              <a:latin typeface="Arial"/>
              <a:ea typeface="Arial"/>
              <a:cs typeface="Arial"/>
              <a:sym typeface="Arial"/>
            </a:endParaRPr>
          </a:p>
          <a:p>
            <a:pPr marL="457200" lvl="0" indent="-342900" algn="l" rtl="0">
              <a:lnSpc>
                <a:spcPct val="150000"/>
              </a:lnSpc>
              <a:spcBef>
                <a:spcPts val="0"/>
              </a:spcBef>
              <a:spcAft>
                <a:spcPts val="0"/>
              </a:spcAft>
              <a:buClr>
                <a:srgbClr val="201F1E"/>
              </a:buClr>
              <a:buSzPts val="1800"/>
              <a:buFont typeface="Arial"/>
              <a:buAutoNum type="arabicPeriod"/>
            </a:pPr>
            <a:r>
              <a:rPr lang="en">
                <a:solidFill>
                  <a:srgbClr val="201F1E"/>
                </a:solidFill>
                <a:latin typeface="Arial"/>
                <a:ea typeface="Arial"/>
                <a:cs typeface="Arial"/>
                <a:sym typeface="Arial"/>
              </a:rPr>
              <a:t>How do you vary the feedback you give?</a:t>
            </a:r>
            <a:endParaRPr>
              <a:solidFill>
                <a:srgbClr val="201F1E"/>
              </a:solidFill>
              <a:latin typeface="Arial"/>
              <a:ea typeface="Arial"/>
              <a:cs typeface="Arial"/>
              <a:sym typeface="Arial"/>
            </a:endParaRPr>
          </a:p>
          <a:p>
            <a:pPr marL="457200" lvl="0" indent="-342900" algn="l" rtl="0">
              <a:lnSpc>
                <a:spcPct val="150000"/>
              </a:lnSpc>
              <a:spcBef>
                <a:spcPts val="0"/>
              </a:spcBef>
              <a:spcAft>
                <a:spcPts val="0"/>
              </a:spcAft>
              <a:buClr>
                <a:srgbClr val="201F1E"/>
              </a:buClr>
              <a:buSzPts val="1800"/>
              <a:buFont typeface="Arial"/>
              <a:buAutoNum type="arabicPeriod"/>
            </a:pPr>
            <a:r>
              <a:rPr lang="en">
                <a:solidFill>
                  <a:srgbClr val="201F1E"/>
                </a:solidFill>
                <a:latin typeface="Arial"/>
                <a:ea typeface="Arial"/>
                <a:cs typeface="Arial"/>
                <a:sym typeface="Arial"/>
              </a:rPr>
              <a:t>How do you ask students to use the feedback you give?</a:t>
            </a:r>
            <a:endParaRPr>
              <a:solidFill>
                <a:srgbClr val="201F1E"/>
              </a:solidFill>
              <a:latin typeface="Arial"/>
              <a:ea typeface="Arial"/>
              <a:cs typeface="Arial"/>
              <a:sym typeface="Arial"/>
            </a:endParaRPr>
          </a:p>
          <a:p>
            <a:pPr marL="457200" lvl="0" indent="-342900" algn="l" rtl="0">
              <a:lnSpc>
                <a:spcPct val="150000"/>
              </a:lnSpc>
              <a:spcBef>
                <a:spcPts val="0"/>
              </a:spcBef>
              <a:spcAft>
                <a:spcPts val="0"/>
              </a:spcAft>
              <a:buClr>
                <a:srgbClr val="201F1E"/>
              </a:buClr>
              <a:buSzPts val="1800"/>
              <a:buFont typeface="Arial"/>
              <a:buAutoNum type="arabicPeriod"/>
            </a:pPr>
            <a:r>
              <a:rPr lang="en">
                <a:solidFill>
                  <a:srgbClr val="201F1E"/>
                </a:solidFill>
                <a:latin typeface="Arial"/>
                <a:ea typeface="Arial"/>
                <a:cs typeface="Arial"/>
                <a:sym typeface="Arial"/>
              </a:rPr>
              <a:t>How do you give feedback efficiently?</a:t>
            </a:r>
            <a:endParaRPr>
              <a:solidFill>
                <a:srgbClr val="201F1E"/>
              </a:solidFill>
              <a:latin typeface="Arial"/>
              <a:ea typeface="Arial"/>
              <a:cs typeface="Arial"/>
              <a:sym typeface="Arial"/>
            </a:endParaRPr>
          </a:p>
          <a:p>
            <a:pPr marL="457200" lvl="0" indent="-342900" algn="l" rtl="0">
              <a:lnSpc>
                <a:spcPct val="150000"/>
              </a:lnSpc>
              <a:spcBef>
                <a:spcPts val="0"/>
              </a:spcBef>
              <a:spcAft>
                <a:spcPts val="0"/>
              </a:spcAft>
              <a:buClr>
                <a:srgbClr val="201F1E"/>
              </a:buClr>
              <a:buSzPts val="1800"/>
              <a:buFont typeface="Arial"/>
              <a:buAutoNum type="arabicPeriod"/>
            </a:pPr>
            <a:r>
              <a:rPr lang="en">
                <a:solidFill>
                  <a:srgbClr val="201F1E"/>
                </a:solidFill>
                <a:latin typeface="Arial"/>
                <a:ea typeface="Arial"/>
                <a:cs typeface="Arial"/>
                <a:sym typeface="Arial"/>
              </a:rPr>
              <a:t>How do you use technology tools to give feedback? </a:t>
            </a:r>
            <a:endParaRPr>
              <a:solidFill>
                <a:srgbClr val="201F1E"/>
              </a:solidFill>
              <a:latin typeface="Arial"/>
              <a:ea typeface="Arial"/>
              <a:cs typeface="Arial"/>
              <a:sym typeface="Arial"/>
            </a:endParaRPr>
          </a:p>
          <a:p>
            <a:pPr marL="457200" lvl="0" indent="-342900" algn="l" rtl="0">
              <a:lnSpc>
                <a:spcPct val="150000"/>
              </a:lnSpc>
              <a:spcBef>
                <a:spcPts val="0"/>
              </a:spcBef>
              <a:spcAft>
                <a:spcPts val="0"/>
              </a:spcAft>
              <a:buClr>
                <a:srgbClr val="201F1E"/>
              </a:buClr>
              <a:buSzPts val="1800"/>
              <a:buFont typeface="Arial"/>
              <a:buAutoNum type="arabicPeriod"/>
            </a:pPr>
            <a:r>
              <a:rPr lang="en">
                <a:solidFill>
                  <a:srgbClr val="201F1E"/>
                </a:solidFill>
                <a:latin typeface="Arial"/>
                <a:ea typeface="Arial"/>
                <a:cs typeface="Arial"/>
                <a:sym typeface="Arial"/>
              </a:rPr>
              <a:t>How do you manage time while giving feedback?</a:t>
            </a:r>
            <a:endParaRPr>
              <a:solidFill>
                <a:srgbClr val="201F1E"/>
              </a:solidFill>
              <a:latin typeface="Arial"/>
              <a:ea typeface="Arial"/>
              <a:cs typeface="Arial"/>
              <a:sym typeface="Arial"/>
            </a:endParaRPr>
          </a:p>
          <a:p>
            <a:pPr marL="0" lvl="0" indent="0" algn="l" rtl="0">
              <a:spcBef>
                <a:spcPts val="800"/>
              </a:spcBef>
              <a:spcAft>
                <a:spcPts val="1600"/>
              </a:spcAft>
              <a:buNone/>
            </a:pP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3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Directive to students...</a:t>
            </a:r>
            <a:endParaRPr/>
          </a:p>
        </p:txBody>
      </p:sp>
      <p:sp>
        <p:nvSpPr>
          <p:cNvPr id="185" name="Google Shape;185;p32"/>
          <p:cNvSpPr txBox="1">
            <a:spLocks noGrp="1"/>
          </p:cNvSpPr>
          <p:nvPr>
            <p:ph type="body" idx="1"/>
          </p:nvPr>
        </p:nvSpPr>
        <p:spPr>
          <a:xfrm>
            <a:off x="311700" y="1234075"/>
            <a:ext cx="4880400" cy="3334800"/>
          </a:xfrm>
          <a:prstGeom prst="rect">
            <a:avLst/>
          </a:prstGeom>
        </p:spPr>
        <p:txBody>
          <a:bodyPr spcFirstLastPara="1" wrap="square" lIns="91425" tIns="91425" rIns="91425" bIns="91425" anchor="t" anchorCtr="0">
            <a:noAutofit/>
          </a:bodyPr>
          <a:lstStyle/>
          <a:p>
            <a:pPr marL="0" lvl="0" indent="0" algn="ctr" rtl="0">
              <a:spcBef>
                <a:spcPts val="1000"/>
              </a:spcBef>
              <a:spcAft>
                <a:spcPts val="1600"/>
              </a:spcAft>
              <a:buNone/>
            </a:pPr>
            <a:r>
              <a:rPr lang="en" sz="2300" b="1" i="1"/>
              <a:t>Write down your feedback!!!</a:t>
            </a:r>
            <a:endParaRPr sz="2300" b="1" i="1"/>
          </a:p>
        </p:txBody>
      </p:sp>
      <p:pic>
        <p:nvPicPr>
          <p:cNvPr id="186" name="Google Shape;186;p32"/>
          <p:cNvPicPr preferRelativeResize="0"/>
          <p:nvPr/>
        </p:nvPicPr>
        <p:blipFill>
          <a:blip r:embed="rId3">
            <a:alphaModFix/>
          </a:blip>
          <a:stretch>
            <a:fillRect/>
          </a:stretch>
        </p:blipFill>
        <p:spPr>
          <a:xfrm rot="-5400000">
            <a:off x="5031779" y="1154976"/>
            <a:ext cx="4484370" cy="3363278"/>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33"/>
          <p:cNvSpPr txBox="1">
            <a:spLocks noGrp="1"/>
          </p:cNvSpPr>
          <p:nvPr>
            <p:ph type="title"/>
          </p:nvPr>
        </p:nvSpPr>
        <p:spPr>
          <a:xfrm>
            <a:off x="344250" y="1403850"/>
            <a:ext cx="8455500" cy="2146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Oral Exams</a:t>
            </a:r>
            <a:endParaRPr/>
          </a:p>
        </p:txBody>
      </p:sp>
      <p:sp>
        <p:nvSpPr>
          <p:cNvPr id="192" name="Google Shape;192;p33"/>
          <p:cNvSpPr txBox="1"/>
          <p:nvPr/>
        </p:nvSpPr>
        <p:spPr>
          <a:xfrm>
            <a:off x="2242575" y="4001650"/>
            <a:ext cx="4248600" cy="5556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Clr>
                <a:schemeClr val="dk2"/>
              </a:buClr>
              <a:buSzPts val="1100"/>
              <a:buFont typeface="Arial"/>
              <a:buNone/>
            </a:pPr>
            <a:r>
              <a:rPr lang="en" sz="1600" b="1">
                <a:solidFill>
                  <a:schemeClr val="dk2"/>
                </a:solidFill>
                <a:latin typeface="Playfair Display"/>
                <a:ea typeface="Playfair Display"/>
                <a:cs typeface="Playfair Display"/>
                <a:sym typeface="Playfair Display"/>
              </a:rPr>
              <a:t>Hans Svebakken, PhD</a:t>
            </a:r>
            <a:endParaRPr sz="1600" b="1">
              <a:latin typeface="Playfair Display"/>
              <a:ea typeface="Playfair Display"/>
              <a:cs typeface="Playfair Display"/>
              <a:sym typeface="Playfair Display"/>
            </a:endParaRPr>
          </a:p>
          <a:p>
            <a:pPr marL="0" lvl="0" indent="0" algn="ctr" rtl="0">
              <a:spcBef>
                <a:spcPts val="0"/>
              </a:spcBef>
              <a:spcAft>
                <a:spcPts val="0"/>
              </a:spcAft>
              <a:buNone/>
            </a:pPr>
            <a:r>
              <a:rPr lang="en" sz="1600" b="1">
                <a:latin typeface="Playfair Display"/>
                <a:ea typeface="Playfair Display"/>
                <a:cs typeface="Playfair Display"/>
                <a:sym typeface="Playfair Display"/>
              </a:rPr>
              <a:t>Senior Lecturer</a:t>
            </a:r>
            <a:endParaRPr sz="1600" b="1">
              <a:latin typeface="Playfair Display"/>
              <a:ea typeface="Playfair Display"/>
              <a:cs typeface="Playfair Display"/>
              <a:sym typeface="Playfair Display"/>
            </a:endParaRPr>
          </a:p>
          <a:p>
            <a:pPr marL="0" lvl="0" indent="0" algn="ctr" rtl="0">
              <a:spcBef>
                <a:spcPts val="0"/>
              </a:spcBef>
              <a:spcAft>
                <a:spcPts val="0"/>
              </a:spcAft>
              <a:buNone/>
            </a:pPr>
            <a:r>
              <a:rPr lang="en" sz="1600" b="1">
                <a:latin typeface="Playfair Display"/>
                <a:ea typeface="Playfair Display"/>
                <a:cs typeface="Playfair Display"/>
                <a:sym typeface="Playfair Display"/>
              </a:rPr>
              <a:t>Department of Theology</a:t>
            </a:r>
            <a:endParaRPr sz="1600" b="1">
              <a:latin typeface="Playfair Display"/>
              <a:ea typeface="Playfair Display"/>
              <a:cs typeface="Playfair Display"/>
              <a:sym typeface="Playfair Display"/>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3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Why Oral Exams?</a:t>
            </a:r>
            <a:endParaRPr/>
          </a:p>
        </p:txBody>
      </p:sp>
      <p:sp>
        <p:nvSpPr>
          <p:cNvPr id="198" name="Google Shape;198;p34"/>
          <p:cNvSpPr txBox="1">
            <a:spLocks noGrp="1"/>
          </p:cNvSpPr>
          <p:nvPr>
            <p:ph type="body" idx="1"/>
          </p:nvPr>
        </p:nvSpPr>
        <p:spPr>
          <a:xfrm>
            <a:off x="311700" y="1234075"/>
            <a:ext cx="8520600" cy="3334800"/>
          </a:xfrm>
          <a:prstGeom prst="rect">
            <a:avLst/>
          </a:prstGeom>
        </p:spPr>
        <p:txBody>
          <a:bodyPr spcFirstLastPara="1" wrap="square" lIns="91425" tIns="91425" rIns="91425" bIns="91425" anchor="t" anchorCtr="0">
            <a:noAutofit/>
          </a:bodyPr>
          <a:lstStyle/>
          <a:p>
            <a:pPr marL="457200" lvl="0" indent="-342900" algn="l" rtl="0">
              <a:lnSpc>
                <a:spcPct val="150000"/>
              </a:lnSpc>
              <a:spcBef>
                <a:spcPts val="1200"/>
              </a:spcBef>
              <a:spcAft>
                <a:spcPts val="0"/>
              </a:spcAft>
              <a:buClr>
                <a:srgbClr val="201F1E"/>
              </a:buClr>
              <a:buSzPts val="1800"/>
              <a:buChar char="●"/>
            </a:pPr>
            <a:r>
              <a:rPr lang="en">
                <a:solidFill>
                  <a:srgbClr val="201F1E"/>
                </a:solidFill>
              </a:rPr>
              <a:t>Viable option for giving personalized qualitative feedback in real time to highly invested students, </a:t>
            </a:r>
            <a:endParaRPr>
              <a:solidFill>
                <a:srgbClr val="201F1E"/>
              </a:solidFill>
            </a:endParaRPr>
          </a:p>
          <a:p>
            <a:pPr marL="457200" lvl="0" indent="-342900" algn="l" rtl="0">
              <a:lnSpc>
                <a:spcPct val="150000"/>
              </a:lnSpc>
              <a:spcBef>
                <a:spcPts val="0"/>
              </a:spcBef>
              <a:spcAft>
                <a:spcPts val="0"/>
              </a:spcAft>
              <a:buClr>
                <a:srgbClr val="201F1E"/>
              </a:buClr>
              <a:buSzPts val="1800"/>
              <a:buChar char="●"/>
            </a:pPr>
            <a:r>
              <a:rPr lang="en">
                <a:solidFill>
                  <a:srgbClr val="201F1E"/>
                </a:solidFill>
              </a:rPr>
              <a:t>A potentially rewarding student experience in the otherwise remote setting of the pandemic. </a:t>
            </a:r>
            <a:endParaRPr>
              <a:solidFill>
                <a:srgbClr val="201F1E"/>
              </a:solidFill>
            </a:endParaRPr>
          </a:p>
          <a:p>
            <a:pPr marL="457200" lvl="0" indent="-342900" algn="l" rtl="0">
              <a:lnSpc>
                <a:spcPct val="150000"/>
              </a:lnSpc>
              <a:spcBef>
                <a:spcPts val="0"/>
              </a:spcBef>
              <a:spcAft>
                <a:spcPts val="0"/>
              </a:spcAft>
              <a:buClr>
                <a:srgbClr val="201F1E"/>
              </a:buClr>
              <a:buSzPts val="1800"/>
              <a:buChar char="●"/>
            </a:pPr>
            <a:r>
              <a:rPr lang="en">
                <a:solidFill>
                  <a:srgbClr val="201F1E"/>
                </a:solidFill>
              </a:rPr>
              <a:t>Although oral exams require time, they require little to no </a:t>
            </a:r>
            <a:r>
              <a:rPr lang="en" u="sng">
                <a:solidFill>
                  <a:srgbClr val="201F1E"/>
                </a:solidFill>
              </a:rPr>
              <a:t>written</a:t>
            </a:r>
            <a:r>
              <a:rPr lang="en">
                <a:solidFill>
                  <a:srgbClr val="201F1E"/>
                </a:solidFill>
              </a:rPr>
              <a:t> feedback (efficiency).</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3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Backstory...</a:t>
            </a:r>
            <a:endParaRPr/>
          </a:p>
        </p:txBody>
      </p:sp>
      <p:sp>
        <p:nvSpPr>
          <p:cNvPr id="204" name="Google Shape;204;p35"/>
          <p:cNvSpPr txBox="1">
            <a:spLocks noGrp="1"/>
          </p:cNvSpPr>
          <p:nvPr>
            <p:ph type="body" idx="1"/>
          </p:nvPr>
        </p:nvSpPr>
        <p:spPr>
          <a:xfrm>
            <a:off x="311700" y="1234075"/>
            <a:ext cx="8520600" cy="3334800"/>
          </a:xfrm>
          <a:prstGeom prst="rect">
            <a:avLst/>
          </a:prstGeom>
        </p:spPr>
        <p:txBody>
          <a:bodyPr spcFirstLastPara="1" wrap="square" lIns="91425" tIns="91425" rIns="91425" bIns="91425" anchor="t" anchorCtr="0">
            <a:noAutofit/>
          </a:bodyPr>
          <a:lstStyle/>
          <a:p>
            <a:pPr marL="457200" lvl="0" indent="-342900" algn="l" rtl="0">
              <a:lnSpc>
                <a:spcPct val="150000"/>
              </a:lnSpc>
              <a:spcBef>
                <a:spcPts val="1200"/>
              </a:spcBef>
              <a:spcAft>
                <a:spcPts val="0"/>
              </a:spcAft>
              <a:buClr>
                <a:srgbClr val="201F1E"/>
              </a:buClr>
              <a:buSzPts val="1800"/>
              <a:buChar char="●"/>
            </a:pPr>
            <a:r>
              <a:rPr lang="en">
                <a:solidFill>
                  <a:srgbClr val="201F1E"/>
                </a:solidFill>
              </a:rPr>
              <a:t>Effort to improve quality of student experience in assessment(s).</a:t>
            </a:r>
            <a:endParaRPr>
              <a:solidFill>
                <a:srgbClr val="201F1E"/>
              </a:solidFill>
            </a:endParaRPr>
          </a:p>
          <a:p>
            <a:pPr marL="457200" lvl="0" indent="-342900" algn="l" rtl="0">
              <a:lnSpc>
                <a:spcPct val="150000"/>
              </a:lnSpc>
              <a:spcBef>
                <a:spcPts val="0"/>
              </a:spcBef>
              <a:spcAft>
                <a:spcPts val="0"/>
              </a:spcAft>
              <a:buClr>
                <a:srgbClr val="201F1E"/>
              </a:buClr>
              <a:buSzPts val="1800"/>
              <a:buChar char="●"/>
            </a:pPr>
            <a:r>
              <a:rPr lang="en">
                <a:solidFill>
                  <a:srgbClr val="201F1E"/>
                </a:solidFill>
              </a:rPr>
              <a:t>Conviction that conversation represents ideal mode of assessment.</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3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How in General</a:t>
            </a:r>
            <a:endParaRPr/>
          </a:p>
        </p:txBody>
      </p:sp>
      <p:sp>
        <p:nvSpPr>
          <p:cNvPr id="210" name="Google Shape;210;p36"/>
          <p:cNvSpPr txBox="1">
            <a:spLocks noGrp="1"/>
          </p:cNvSpPr>
          <p:nvPr>
            <p:ph type="body" idx="1"/>
          </p:nvPr>
        </p:nvSpPr>
        <p:spPr>
          <a:xfrm>
            <a:off x="311700" y="1234075"/>
            <a:ext cx="8520600" cy="3334800"/>
          </a:xfrm>
          <a:prstGeom prst="rect">
            <a:avLst/>
          </a:prstGeom>
        </p:spPr>
        <p:txBody>
          <a:bodyPr spcFirstLastPara="1" wrap="square" lIns="91425" tIns="91425" rIns="91425" bIns="91425" anchor="t" anchorCtr="0">
            <a:noAutofit/>
          </a:bodyPr>
          <a:lstStyle/>
          <a:p>
            <a:pPr marL="457200" lvl="0" indent="-342900" algn="l" rtl="0">
              <a:lnSpc>
                <a:spcPct val="150000"/>
              </a:lnSpc>
              <a:spcBef>
                <a:spcPts val="1200"/>
              </a:spcBef>
              <a:spcAft>
                <a:spcPts val="0"/>
              </a:spcAft>
              <a:buClr>
                <a:srgbClr val="201F1E"/>
              </a:buClr>
              <a:buSzPts val="1800"/>
              <a:buChar char="●"/>
            </a:pPr>
            <a:r>
              <a:rPr lang="en">
                <a:solidFill>
                  <a:srgbClr val="201F1E"/>
                </a:solidFill>
              </a:rPr>
              <a:t>Students qualify for oral exam through performance on Sakai quizzes (91%+).</a:t>
            </a:r>
            <a:endParaRPr>
              <a:solidFill>
                <a:srgbClr val="201F1E"/>
              </a:solidFill>
            </a:endParaRPr>
          </a:p>
          <a:p>
            <a:pPr marL="457200" lvl="0" indent="-342900" algn="l" rtl="0">
              <a:lnSpc>
                <a:spcPct val="150000"/>
              </a:lnSpc>
              <a:spcBef>
                <a:spcPts val="0"/>
              </a:spcBef>
              <a:spcAft>
                <a:spcPts val="0"/>
              </a:spcAft>
              <a:buClr>
                <a:srgbClr val="201F1E"/>
              </a:buClr>
              <a:buSzPts val="1800"/>
              <a:buChar char="●"/>
            </a:pPr>
            <a:r>
              <a:rPr lang="en">
                <a:solidFill>
                  <a:srgbClr val="201F1E"/>
                </a:solidFill>
              </a:rPr>
              <a:t>Offer extended to interested qualifying students (others take written exam).</a:t>
            </a:r>
            <a:endParaRPr>
              <a:solidFill>
                <a:srgbClr val="201F1E"/>
              </a:solidFill>
            </a:endParaRPr>
          </a:p>
          <a:p>
            <a:pPr marL="457200" lvl="0" indent="-342900" algn="l" rtl="0">
              <a:lnSpc>
                <a:spcPct val="150000"/>
              </a:lnSpc>
              <a:spcBef>
                <a:spcPts val="0"/>
              </a:spcBef>
              <a:spcAft>
                <a:spcPts val="0"/>
              </a:spcAft>
              <a:buClr>
                <a:srgbClr val="201F1E"/>
              </a:buClr>
              <a:buSzPts val="1800"/>
              <a:buChar char="●"/>
            </a:pPr>
            <a:r>
              <a:rPr lang="en">
                <a:solidFill>
                  <a:srgbClr val="201F1E"/>
                </a:solidFill>
              </a:rPr>
              <a:t>“Pass” or “Non-Pass”: Passing means quiz average becomes exam score.</a:t>
            </a:r>
            <a:endParaRPr>
              <a:solidFill>
                <a:srgbClr val="201F1E"/>
              </a:solidFill>
            </a:endParaRPr>
          </a:p>
          <a:p>
            <a:pPr marL="0" lvl="0" indent="0" algn="l" rtl="0">
              <a:spcBef>
                <a:spcPts val="1200"/>
              </a:spcBef>
              <a:spcAft>
                <a:spcPts val="1600"/>
              </a:spcAft>
              <a:buNone/>
            </a:pP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3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How in Particular</a:t>
            </a:r>
            <a:endParaRPr/>
          </a:p>
        </p:txBody>
      </p:sp>
      <p:sp>
        <p:nvSpPr>
          <p:cNvPr id="216" name="Google Shape;216;p37"/>
          <p:cNvSpPr txBox="1">
            <a:spLocks noGrp="1"/>
          </p:cNvSpPr>
          <p:nvPr>
            <p:ph type="body" idx="1"/>
          </p:nvPr>
        </p:nvSpPr>
        <p:spPr>
          <a:xfrm>
            <a:off x="311700" y="1234075"/>
            <a:ext cx="8520600" cy="3334800"/>
          </a:xfrm>
          <a:prstGeom prst="rect">
            <a:avLst/>
          </a:prstGeom>
        </p:spPr>
        <p:txBody>
          <a:bodyPr spcFirstLastPara="1" wrap="square" lIns="91425" tIns="91425" rIns="91425" bIns="91425" anchor="t" anchorCtr="0">
            <a:noAutofit/>
          </a:bodyPr>
          <a:lstStyle/>
          <a:p>
            <a:pPr marL="457200" lvl="0" indent="-342900" algn="l" rtl="0">
              <a:lnSpc>
                <a:spcPct val="150000"/>
              </a:lnSpc>
              <a:spcBef>
                <a:spcPts val="1200"/>
              </a:spcBef>
              <a:spcAft>
                <a:spcPts val="0"/>
              </a:spcAft>
              <a:buClr>
                <a:srgbClr val="201F1E"/>
              </a:buClr>
              <a:buSzPts val="1800"/>
              <a:buChar char="●"/>
            </a:pPr>
            <a:r>
              <a:rPr lang="en">
                <a:solidFill>
                  <a:srgbClr val="201F1E"/>
                </a:solidFill>
              </a:rPr>
              <a:t>Students advance to top of a “pyramid” of questions (cf. Bloom’s Taxonomy).</a:t>
            </a:r>
            <a:endParaRPr>
              <a:solidFill>
                <a:srgbClr val="201F1E"/>
              </a:solidFill>
            </a:endParaRPr>
          </a:p>
          <a:p>
            <a:pPr marL="457200" lvl="0" indent="-342900" algn="l" rtl="0">
              <a:lnSpc>
                <a:spcPct val="150000"/>
              </a:lnSpc>
              <a:spcBef>
                <a:spcPts val="0"/>
              </a:spcBef>
              <a:spcAft>
                <a:spcPts val="0"/>
              </a:spcAft>
              <a:buClr>
                <a:srgbClr val="201F1E"/>
              </a:buClr>
              <a:buSzPts val="1800"/>
              <a:buChar char="●"/>
            </a:pPr>
            <a:r>
              <a:rPr lang="en">
                <a:solidFill>
                  <a:srgbClr val="201F1E"/>
                </a:solidFill>
              </a:rPr>
              <a:t>Three “strikes” and you’re “out” (Non-Pass).</a:t>
            </a:r>
            <a:endParaRPr>
              <a:solidFill>
                <a:srgbClr val="201F1E"/>
              </a:solidFill>
            </a:endParaRPr>
          </a:p>
          <a:p>
            <a:pPr marL="0" lvl="0" indent="0" algn="l" rtl="0">
              <a:spcBef>
                <a:spcPts val="1200"/>
              </a:spcBef>
              <a:spcAft>
                <a:spcPts val="1600"/>
              </a:spcAft>
              <a:buNone/>
            </a:pP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3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How in Particular</a:t>
            </a:r>
            <a:endParaRPr/>
          </a:p>
        </p:txBody>
      </p:sp>
      <p:sp>
        <p:nvSpPr>
          <p:cNvPr id="222" name="Google Shape;222;p38"/>
          <p:cNvSpPr txBox="1">
            <a:spLocks noGrp="1"/>
          </p:cNvSpPr>
          <p:nvPr>
            <p:ph type="body" idx="1"/>
          </p:nvPr>
        </p:nvSpPr>
        <p:spPr>
          <a:xfrm>
            <a:off x="311700" y="1234075"/>
            <a:ext cx="8520600" cy="3334800"/>
          </a:xfrm>
          <a:prstGeom prst="rect">
            <a:avLst/>
          </a:prstGeom>
        </p:spPr>
        <p:txBody>
          <a:bodyPr spcFirstLastPara="1" wrap="square" lIns="91425" tIns="91425" rIns="91425" bIns="91425" anchor="t" anchorCtr="0">
            <a:noAutofit/>
          </a:bodyPr>
          <a:lstStyle/>
          <a:p>
            <a:pPr marL="457200" lvl="0" indent="0" algn="l" rtl="0">
              <a:lnSpc>
                <a:spcPct val="150000"/>
              </a:lnSpc>
              <a:spcBef>
                <a:spcPts val="1200"/>
              </a:spcBef>
              <a:spcAft>
                <a:spcPts val="0"/>
              </a:spcAft>
              <a:buNone/>
            </a:pPr>
            <a:r>
              <a:rPr lang="en">
                <a:solidFill>
                  <a:srgbClr val="201F1E"/>
                </a:solidFill>
              </a:rPr>
              <a:t>.</a:t>
            </a:r>
            <a:endParaRPr>
              <a:solidFill>
                <a:srgbClr val="201F1E"/>
              </a:solidFill>
            </a:endParaRPr>
          </a:p>
          <a:p>
            <a:pPr marL="0" lvl="0" indent="0" algn="l" rtl="0">
              <a:spcBef>
                <a:spcPts val="1200"/>
              </a:spcBef>
              <a:spcAft>
                <a:spcPts val="1600"/>
              </a:spcAft>
              <a:buNone/>
            </a:pPr>
            <a:endParaRPr/>
          </a:p>
        </p:txBody>
      </p:sp>
      <p:sp>
        <p:nvSpPr>
          <p:cNvPr id="223" name="Google Shape;223;p38"/>
          <p:cNvSpPr/>
          <p:nvPr/>
        </p:nvSpPr>
        <p:spPr>
          <a:xfrm>
            <a:off x="3659286" y="1355530"/>
            <a:ext cx="1825500" cy="525300"/>
          </a:xfrm>
          <a:prstGeom prst="rect">
            <a:avLst/>
          </a:prstGeom>
          <a:solidFill>
            <a:srgbClr val="08563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rgbClr val="FFFFFF"/>
                </a:solidFill>
                <a:latin typeface="Roboto"/>
                <a:ea typeface="Roboto"/>
                <a:cs typeface="Roboto"/>
                <a:sym typeface="Roboto"/>
              </a:rPr>
              <a:t>Lorem Ipsum</a:t>
            </a:r>
            <a:endParaRPr>
              <a:solidFill>
                <a:srgbClr val="FFFFFF"/>
              </a:solidFill>
            </a:endParaRPr>
          </a:p>
        </p:txBody>
      </p:sp>
      <p:sp>
        <p:nvSpPr>
          <p:cNvPr id="224" name="Google Shape;224;p38"/>
          <p:cNvSpPr/>
          <p:nvPr/>
        </p:nvSpPr>
        <p:spPr>
          <a:xfrm>
            <a:off x="1652938" y="2347302"/>
            <a:ext cx="1825500" cy="525300"/>
          </a:xfrm>
          <a:prstGeom prst="rect">
            <a:avLst/>
          </a:prstGeom>
          <a:solidFill>
            <a:srgbClr val="0B774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rgbClr val="FFFFFF"/>
                </a:solidFill>
                <a:latin typeface="Roboto"/>
                <a:ea typeface="Roboto"/>
                <a:cs typeface="Roboto"/>
                <a:sym typeface="Roboto"/>
              </a:rPr>
              <a:t>Lorem Ipsum</a:t>
            </a:r>
            <a:endParaRPr sz="1000">
              <a:solidFill>
                <a:srgbClr val="FFFFFF"/>
              </a:solidFill>
              <a:latin typeface="Roboto"/>
              <a:ea typeface="Roboto"/>
              <a:cs typeface="Roboto"/>
              <a:sym typeface="Roboto"/>
            </a:endParaRPr>
          </a:p>
        </p:txBody>
      </p:sp>
      <p:sp>
        <p:nvSpPr>
          <p:cNvPr id="225" name="Google Shape;225;p38"/>
          <p:cNvSpPr/>
          <p:nvPr/>
        </p:nvSpPr>
        <p:spPr>
          <a:xfrm>
            <a:off x="5665522" y="2347302"/>
            <a:ext cx="1825500" cy="525300"/>
          </a:xfrm>
          <a:prstGeom prst="rect">
            <a:avLst/>
          </a:prstGeom>
          <a:solidFill>
            <a:srgbClr val="0B774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rgbClr val="FFFFFF"/>
                </a:solidFill>
                <a:latin typeface="Roboto"/>
                <a:ea typeface="Roboto"/>
                <a:cs typeface="Roboto"/>
                <a:sym typeface="Roboto"/>
              </a:rPr>
              <a:t>Lorem Ipsum</a:t>
            </a:r>
            <a:endParaRPr>
              <a:solidFill>
                <a:srgbClr val="FFFFFF"/>
              </a:solidFill>
            </a:endParaRPr>
          </a:p>
        </p:txBody>
      </p:sp>
      <p:sp>
        <p:nvSpPr>
          <p:cNvPr id="226" name="Google Shape;226;p38"/>
          <p:cNvSpPr/>
          <p:nvPr/>
        </p:nvSpPr>
        <p:spPr>
          <a:xfrm>
            <a:off x="6668709" y="3262666"/>
            <a:ext cx="1825500" cy="525300"/>
          </a:xfrm>
          <a:prstGeom prst="rect">
            <a:avLst/>
          </a:prstGeom>
          <a:solidFill>
            <a:srgbClr val="0E945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rgbClr val="FFFFFF"/>
                </a:solidFill>
                <a:latin typeface="Roboto"/>
                <a:ea typeface="Roboto"/>
                <a:cs typeface="Roboto"/>
                <a:sym typeface="Roboto"/>
              </a:rPr>
              <a:t>Lorem Ipsum</a:t>
            </a:r>
            <a:endParaRPr>
              <a:solidFill>
                <a:srgbClr val="FFFFFF"/>
              </a:solidFill>
            </a:endParaRPr>
          </a:p>
        </p:txBody>
      </p:sp>
      <p:sp>
        <p:nvSpPr>
          <p:cNvPr id="227" name="Google Shape;227;p38"/>
          <p:cNvSpPr/>
          <p:nvPr/>
        </p:nvSpPr>
        <p:spPr>
          <a:xfrm>
            <a:off x="4662423" y="3262666"/>
            <a:ext cx="1825500" cy="525300"/>
          </a:xfrm>
          <a:prstGeom prst="rect">
            <a:avLst/>
          </a:prstGeom>
          <a:solidFill>
            <a:srgbClr val="0E945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rgbClr val="FFFFFF"/>
                </a:solidFill>
                <a:latin typeface="Roboto"/>
                <a:ea typeface="Roboto"/>
                <a:cs typeface="Roboto"/>
                <a:sym typeface="Roboto"/>
              </a:rPr>
              <a:t>Lorem Ipsum</a:t>
            </a:r>
            <a:endParaRPr>
              <a:solidFill>
                <a:srgbClr val="FFFFFF"/>
              </a:solidFill>
            </a:endParaRPr>
          </a:p>
        </p:txBody>
      </p:sp>
      <p:sp>
        <p:nvSpPr>
          <p:cNvPr id="228" name="Google Shape;228;p38"/>
          <p:cNvSpPr/>
          <p:nvPr/>
        </p:nvSpPr>
        <p:spPr>
          <a:xfrm>
            <a:off x="2656125" y="3262666"/>
            <a:ext cx="1825500" cy="525300"/>
          </a:xfrm>
          <a:prstGeom prst="rect">
            <a:avLst/>
          </a:prstGeom>
          <a:solidFill>
            <a:srgbClr val="0E945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rgbClr val="FFFFFF"/>
                </a:solidFill>
                <a:latin typeface="Roboto"/>
                <a:ea typeface="Roboto"/>
                <a:cs typeface="Roboto"/>
                <a:sym typeface="Roboto"/>
              </a:rPr>
              <a:t>Lorem Ipsum</a:t>
            </a:r>
            <a:endParaRPr>
              <a:solidFill>
                <a:srgbClr val="FFFFFF"/>
              </a:solidFill>
            </a:endParaRPr>
          </a:p>
        </p:txBody>
      </p:sp>
      <p:sp>
        <p:nvSpPr>
          <p:cNvPr id="229" name="Google Shape;229;p38"/>
          <p:cNvSpPr/>
          <p:nvPr/>
        </p:nvSpPr>
        <p:spPr>
          <a:xfrm>
            <a:off x="649839" y="3262666"/>
            <a:ext cx="1825500" cy="525300"/>
          </a:xfrm>
          <a:prstGeom prst="rect">
            <a:avLst/>
          </a:prstGeom>
          <a:solidFill>
            <a:srgbClr val="0E945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rgbClr val="FFFFFF"/>
                </a:solidFill>
                <a:latin typeface="Roboto"/>
                <a:ea typeface="Roboto"/>
                <a:cs typeface="Roboto"/>
                <a:sym typeface="Roboto"/>
              </a:rPr>
              <a:t>Lorem Ipsum</a:t>
            </a:r>
            <a:endParaRPr>
              <a:solidFill>
                <a:srgbClr val="FFFFFF"/>
              </a:solidFill>
            </a:endParaRPr>
          </a:p>
        </p:txBody>
      </p:sp>
      <p:cxnSp>
        <p:nvCxnSpPr>
          <p:cNvPr id="230" name="Google Shape;230;p38"/>
          <p:cNvCxnSpPr>
            <a:stCxn id="223" idx="2"/>
            <a:endCxn id="225" idx="0"/>
          </p:cNvCxnSpPr>
          <p:nvPr/>
        </p:nvCxnSpPr>
        <p:spPr>
          <a:xfrm rot="-5400000" flipH="1">
            <a:off x="5341836" y="1111030"/>
            <a:ext cx="466500" cy="2006100"/>
          </a:xfrm>
          <a:prstGeom prst="bentConnector3">
            <a:avLst>
              <a:gd name="adj1" fmla="val 49997"/>
            </a:avLst>
          </a:prstGeom>
          <a:noFill/>
          <a:ln w="9525" cap="flat" cmpd="sng">
            <a:solidFill>
              <a:srgbClr val="C2C2C2"/>
            </a:solidFill>
            <a:prstDash val="solid"/>
            <a:round/>
            <a:headEnd type="none" w="sm" len="sm"/>
            <a:tailEnd type="none" w="sm" len="sm"/>
          </a:ln>
        </p:spPr>
      </p:cxnSp>
      <p:cxnSp>
        <p:nvCxnSpPr>
          <p:cNvPr id="231" name="Google Shape;231;p38"/>
          <p:cNvCxnSpPr>
            <a:stCxn id="224" idx="0"/>
            <a:endCxn id="223" idx="2"/>
          </p:cNvCxnSpPr>
          <p:nvPr/>
        </p:nvCxnSpPr>
        <p:spPr>
          <a:xfrm rot="-5400000">
            <a:off x="3335638" y="1110852"/>
            <a:ext cx="466500" cy="2006400"/>
          </a:xfrm>
          <a:prstGeom prst="bentConnector3">
            <a:avLst>
              <a:gd name="adj1" fmla="val 49997"/>
            </a:avLst>
          </a:prstGeom>
          <a:noFill/>
          <a:ln w="9525" cap="flat" cmpd="sng">
            <a:solidFill>
              <a:srgbClr val="C2C2C2"/>
            </a:solidFill>
            <a:prstDash val="solid"/>
            <a:round/>
            <a:headEnd type="none" w="sm" len="sm"/>
            <a:tailEnd type="none" w="sm" len="sm"/>
          </a:ln>
        </p:spPr>
      </p:cxnSp>
      <p:cxnSp>
        <p:nvCxnSpPr>
          <p:cNvPr id="232" name="Google Shape;232;p38"/>
          <p:cNvCxnSpPr>
            <a:stCxn id="224" idx="2"/>
            <a:endCxn id="228" idx="0"/>
          </p:cNvCxnSpPr>
          <p:nvPr/>
        </p:nvCxnSpPr>
        <p:spPr>
          <a:xfrm rot="-5400000" flipH="1">
            <a:off x="2872288" y="2566002"/>
            <a:ext cx="390000" cy="1003200"/>
          </a:xfrm>
          <a:prstGeom prst="bentConnector3">
            <a:avLst>
              <a:gd name="adj1" fmla="val 50008"/>
            </a:avLst>
          </a:prstGeom>
          <a:noFill/>
          <a:ln w="9525" cap="flat" cmpd="sng">
            <a:solidFill>
              <a:srgbClr val="C2C2C2"/>
            </a:solidFill>
            <a:prstDash val="solid"/>
            <a:round/>
            <a:headEnd type="none" w="sm" len="sm"/>
            <a:tailEnd type="none" w="sm" len="sm"/>
          </a:ln>
        </p:spPr>
      </p:cxnSp>
      <p:cxnSp>
        <p:nvCxnSpPr>
          <p:cNvPr id="233" name="Google Shape;233;p38"/>
          <p:cNvCxnSpPr>
            <a:stCxn id="229" idx="0"/>
            <a:endCxn id="224" idx="2"/>
          </p:cNvCxnSpPr>
          <p:nvPr/>
        </p:nvCxnSpPr>
        <p:spPr>
          <a:xfrm rot="-5400000">
            <a:off x="1869189" y="2566066"/>
            <a:ext cx="390000" cy="1003200"/>
          </a:xfrm>
          <a:prstGeom prst="bentConnector3">
            <a:avLst>
              <a:gd name="adj1" fmla="val 50008"/>
            </a:avLst>
          </a:prstGeom>
          <a:noFill/>
          <a:ln w="9525" cap="flat" cmpd="sng">
            <a:solidFill>
              <a:srgbClr val="C2C2C2"/>
            </a:solidFill>
            <a:prstDash val="solid"/>
            <a:round/>
            <a:headEnd type="none" w="sm" len="sm"/>
            <a:tailEnd type="none" w="sm" len="sm"/>
          </a:ln>
        </p:spPr>
      </p:cxnSp>
      <p:cxnSp>
        <p:nvCxnSpPr>
          <p:cNvPr id="234" name="Google Shape;234;p38"/>
          <p:cNvCxnSpPr>
            <a:stCxn id="225" idx="2"/>
            <a:endCxn id="226" idx="0"/>
          </p:cNvCxnSpPr>
          <p:nvPr/>
        </p:nvCxnSpPr>
        <p:spPr>
          <a:xfrm rot="-5400000" flipH="1">
            <a:off x="6884872" y="2566002"/>
            <a:ext cx="390000" cy="1003200"/>
          </a:xfrm>
          <a:prstGeom prst="bentConnector3">
            <a:avLst>
              <a:gd name="adj1" fmla="val 50008"/>
            </a:avLst>
          </a:prstGeom>
          <a:noFill/>
          <a:ln w="9525" cap="flat" cmpd="sng">
            <a:solidFill>
              <a:srgbClr val="C2C2C2"/>
            </a:solidFill>
            <a:prstDash val="solid"/>
            <a:round/>
            <a:headEnd type="none" w="sm" len="sm"/>
            <a:tailEnd type="none" w="sm" len="sm"/>
          </a:ln>
        </p:spPr>
      </p:cxnSp>
      <p:cxnSp>
        <p:nvCxnSpPr>
          <p:cNvPr id="235" name="Google Shape;235;p38"/>
          <p:cNvCxnSpPr>
            <a:stCxn id="227" idx="0"/>
            <a:endCxn id="225" idx="2"/>
          </p:cNvCxnSpPr>
          <p:nvPr/>
        </p:nvCxnSpPr>
        <p:spPr>
          <a:xfrm rot="-5400000">
            <a:off x="5881773" y="2566066"/>
            <a:ext cx="390000" cy="1003200"/>
          </a:xfrm>
          <a:prstGeom prst="bentConnector3">
            <a:avLst>
              <a:gd name="adj1" fmla="val 50008"/>
            </a:avLst>
          </a:prstGeom>
          <a:noFill/>
          <a:ln w="9525" cap="flat" cmpd="sng">
            <a:solidFill>
              <a:srgbClr val="C2C2C2"/>
            </a:solidFill>
            <a:prstDash val="solid"/>
            <a:round/>
            <a:headEnd type="none" w="sm" len="sm"/>
            <a:tailEnd type="none" w="sm" len="sm"/>
          </a:ln>
        </p:spPr>
      </p:cxnSp>
      <p:sp>
        <p:nvSpPr>
          <p:cNvPr id="236" name="Google Shape;236;p38"/>
          <p:cNvSpPr/>
          <p:nvPr/>
        </p:nvSpPr>
        <p:spPr>
          <a:xfrm>
            <a:off x="3659286" y="1355530"/>
            <a:ext cx="1825500" cy="525300"/>
          </a:xfrm>
          <a:prstGeom prst="rect">
            <a:avLst/>
          </a:prstGeom>
          <a:solidFill>
            <a:srgbClr val="08563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a:solidFill>
                  <a:srgbClr val="FFFFFF"/>
                </a:solidFill>
                <a:latin typeface="Playfair Display"/>
                <a:ea typeface="Playfair Display"/>
                <a:cs typeface="Playfair Display"/>
                <a:sym typeface="Playfair Display"/>
              </a:rPr>
              <a:t>“Essay” Question</a:t>
            </a:r>
            <a:endParaRPr sz="1800">
              <a:solidFill>
                <a:srgbClr val="FFFFFF"/>
              </a:solidFill>
              <a:latin typeface="Playfair Display"/>
              <a:ea typeface="Playfair Display"/>
              <a:cs typeface="Playfair Display"/>
              <a:sym typeface="Playfair Display"/>
            </a:endParaRPr>
          </a:p>
        </p:txBody>
      </p:sp>
      <p:sp>
        <p:nvSpPr>
          <p:cNvPr id="237" name="Google Shape;237;p38"/>
          <p:cNvSpPr/>
          <p:nvPr/>
        </p:nvSpPr>
        <p:spPr>
          <a:xfrm>
            <a:off x="1652938" y="2347302"/>
            <a:ext cx="1825500" cy="525300"/>
          </a:xfrm>
          <a:prstGeom prst="rect">
            <a:avLst/>
          </a:prstGeom>
          <a:solidFill>
            <a:srgbClr val="0B774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a:solidFill>
                  <a:srgbClr val="FFFFFF"/>
                </a:solidFill>
                <a:latin typeface="Playfair Display"/>
                <a:ea typeface="Playfair Display"/>
                <a:cs typeface="Playfair Display"/>
                <a:sym typeface="Playfair Display"/>
              </a:rPr>
              <a:t>Text Question</a:t>
            </a:r>
            <a:endParaRPr sz="1800">
              <a:solidFill>
                <a:srgbClr val="FFFFFF"/>
              </a:solidFill>
              <a:latin typeface="Playfair Display"/>
              <a:ea typeface="Playfair Display"/>
              <a:cs typeface="Playfair Display"/>
              <a:sym typeface="Playfair Display"/>
            </a:endParaRPr>
          </a:p>
        </p:txBody>
      </p:sp>
      <p:sp>
        <p:nvSpPr>
          <p:cNvPr id="238" name="Google Shape;238;p38"/>
          <p:cNvSpPr/>
          <p:nvPr/>
        </p:nvSpPr>
        <p:spPr>
          <a:xfrm>
            <a:off x="5665522" y="2347302"/>
            <a:ext cx="1825500" cy="525300"/>
          </a:xfrm>
          <a:prstGeom prst="rect">
            <a:avLst/>
          </a:prstGeom>
          <a:solidFill>
            <a:srgbClr val="0B774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a:solidFill>
                  <a:srgbClr val="FFFFFF"/>
                </a:solidFill>
                <a:latin typeface="Playfair Display"/>
                <a:ea typeface="Playfair Display"/>
                <a:cs typeface="Playfair Display"/>
                <a:sym typeface="Playfair Display"/>
              </a:rPr>
              <a:t>Text Question</a:t>
            </a:r>
            <a:endParaRPr sz="1800">
              <a:solidFill>
                <a:srgbClr val="FFFFFF"/>
              </a:solidFill>
              <a:latin typeface="Playfair Display"/>
              <a:ea typeface="Playfair Display"/>
              <a:cs typeface="Playfair Display"/>
              <a:sym typeface="Playfair Display"/>
            </a:endParaRPr>
          </a:p>
        </p:txBody>
      </p:sp>
      <p:sp>
        <p:nvSpPr>
          <p:cNvPr id="239" name="Google Shape;239;p38"/>
          <p:cNvSpPr/>
          <p:nvPr/>
        </p:nvSpPr>
        <p:spPr>
          <a:xfrm>
            <a:off x="6668709" y="3262666"/>
            <a:ext cx="1825500" cy="525300"/>
          </a:xfrm>
          <a:prstGeom prst="rect">
            <a:avLst/>
          </a:prstGeom>
          <a:solidFill>
            <a:srgbClr val="0E945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a:solidFill>
                  <a:srgbClr val="FFFFFF"/>
                </a:solidFill>
                <a:latin typeface="Playfair Display"/>
                <a:ea typeface="Playfair Display"/>
                <a:cs typeface="Playfair Display"/>
                <a:sym typeface="Playfair Display"/>
              </a:rPr>
              <a:t>Something Learned</a:t>
            </a:r>
            <a:endParaRPr sz="1800">
              <a:solidFill>
                <a:srgbClr val="FFFFFF"/>
              </a:solidFill>
              <a:latin typeface="Playfair Display"/>
              <a:ea typeface="Playfair Display"/>
              <a:cs typeface="Playfair Display"/>
              <a:sym typeface="Playfair Display"/>
            </a:endParaRPr>
          </a:p>
        </p:txBody>
      </p:sp>
      <p:sp>
        <p:nvSpPr>
          <p:cNvPr id="240" name="Google Shape;240;p38"/>
          <p:cNvSpPr/>
          <p:nvPr/>
        </p:nvSpPr>
        <p:spPr>
          <a:xfrm>
            <a:off x="4662423" y="3262666"/>
            <a:ext cx="1825500" cy="525300"/>
          </a:xfrm>
          <a:prstGeom prst="rect">
            <a:avLst/>
          </a:prstGeom>
          <a:solidFill>
            <a:srgbClr val="0E945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a:solidFill>
                  <a:srgbClr val="FFFFFF"/>
                </a:solidFill>
                <a:latin typeface="Playfair Display"/>
                <a:ea typeface="Playfair Display"/>
                <a:cs typeface="Playfair Display"/>
                <a:sym typeface="Playfair Display"/>
              </a:rPr>
              <a:t>Something Learned</a:t>
            </a:r>
            <a:endParaRPr sz="1800">
              <a:solidFill>
                <a:srgbClr val="FFFFFF"/>
              </a:solidFill>
              <a:latin typeface="Playfair Display"/>
              <a:ea typeface="Playfair Display"/>
              <a:cs typeface="Playfair Display"/>
              <a:sym typeface="Playfair Display"/>
            </a:endParaRPr>
          </a:p>
        </p:txBody>
      </p:sp>
      <p:sp>
        <p:nvSpPr>
          <p:cNvPr id="241" name="Google Shape;241;p38"/>
          <p:cNvSpPr/>
          <p:nvPr/>
        </p:nvSpPr>
        <p:spPr>
          <a:xfrm>
            <a:off x="2656125" y="3262666"/>
            <a:ext cx="1825500" cy="525300"/>
          </a:xfrm>
          <a:prstGeom prst="rect">
            <a:avLst/>
          </a:prstGeom>
          <a:solidFill>
            <a:srgbClr val="0E945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a:solidFill>
                  <a:srgbClr val="FFFFFF"/>
                </a:solidFill>
                <a:latin typeface="Playfair Display"/>
                <a:ea typeface="Playfair Display"/>
                <a:cs typeface="Playfair Display"/>
                <a:sym typeface="Playfair Display"/>
              </a:rPr>
              <a:t>Something Learned</a:t>
            </a:r>
            <a:endParaRPr sz="1800">
              <a:solidFill>
                <a:srgbClr val="FFFFFF"/>
              </a:solidFill>
              <a:latin typeface="Playfair Display"/>
              <a:ea typeface="Playfair Display"/>
              <a:cs typeface="Playfair Display"/>
              <a:sym typeface="Playfair Display"/>
            </a:endParaRPr>
          </a:p>
        </p:txBody>
      </p:sp>
      <p:sp>
        <p:nvSpPr>
          <p:cNvPr id="242" name="Google Shape;242;p38"/>
          <p:cNvSpPr/>
          <p:nvPr/>
        </p:nvSpPr>
        <p:spPr>
          <a:xfrm>
            <a:off x="649839" y="3262666"/>
            <a:ext cx="1825500" cy="525300"/>
          </a:xfrm>
          <a:prstGeom prst="rect">
            <a:avLst/>
          </a:prstGeom>
          <a:solidFill>
            <a:srgbClr val="0E945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a:solidFill>
                  <a:srgbClr val="FFFFFF"/>
                </a:solidFill>
                <a:latin typeface="Playfair Display"/>
                <a:ea typeface="Playfair Display"/>
                <a:cs typeface="Playfair Display"/>
                <a:sym typeface="Playfair Display"/>
              </a:rPr>
              <a:t>Something Learned</a:t>
            </a:r>
            <a:endParaRPr sz="1800">
              <a:solidFill>
                <a:srgbClr val="FFFFFF"/>
              </a:solidFill>
              <a:latin typeface="Playfair Display"/>
              <a:ea typeface="Playfair Display"/>
              <a:cs typeface="Playfair Display"/>
              <a:sym typeface="Playfair Display"/>
            </a:endParaRPr>
          </a:p>
        </p:txBody>
      </p:sp>
      <p:cxnSp>
        <p:nvCxnSpPr>
          <p:cNvPr id="243" name="Google Shape;243;p38"/>
          <p:cNvCxnSpPr>
            <a:stCxn id="236" idx="2"/>
            <a:endCxn id="238" idx="0"/>
          </p:cNvCxnSpPr>
          <p:nvPr/>
        </p:nvCxnSpPr>
        <p:spPr>
          <a:xfrm rot="-5400000" flipH="1">
            <a:off x="5341836" y="1111030"/>
            <a:ext cx="466500" cy="2006100"/>
          </a:xfrm>
          <a:prstGeom prst="bentConnector3">
            <a:avLst>
              <a:gd name="adj1" fmla="val 49997"/>
            </a:avLst>
          </a:prstGeom>
          <a:noFill/>
          <a:ln w="9525" cap="flat" cmpd="sng">
            <a:solidFill>
              <a:srgbClr val="C2C2C2"/>
            </a:solidFill>
            <a:prstDash val="solid"/>
            <a:round/>
            <a:headEnd type="none" w="sm" len="sm"/>
            <a:tailEnd type="none" w="sm" len="sm"/>
          </a:ln>
        </p:spPr>
      </p:cxnSp>
      <p:cxnSp>
        <p:nvCxnSpPr>
          <p:cNvPr id="244" name="Google Shape;244;p38"/>
          <p:cNvCxnSpPr>
            <a:stCxn id="237" idx="0"/>
            <a:endCxn id="236" idx="2"/>
          </p:cNvCxnSpPr>
          <p:nvPr/>
        </p:nvCxnSpPr>
        <p:spPr>
          <a:xfrm rot="-5400000">
            <a:off x="3335638" y="1110852"/>
            <a:ext cx="466500" cy="2006400"/>
          </a:xfrm>
          <a:prstGeom prst="bentConnector3">
            <a:avLst>
              <a:gd name="adj1" fmla="val 49997"/>
            </a:avLst>
          </a:prstGeom>
          <a:noFill/>
          <a:ln w="9525" cap="flat" cmpd="sng">
            <a:solidFill>
              <a:srgbClr val="C2C2C2"/>
            </a:solidFill>
            <a:prstDash val="solid"/>
            <a:round/>
            <a:headEnd type="none" w="sm" len="sm"/>
            <a:tailEnd type="none" w="sm" len="sm"/>
          </a:ln>
        </p:spPr>
      </p:cxnSp>
      <p:cxnSp>
        <p:nvCxnSpPr>
          <p:cNvPr id="245" name="Google Shape;245;p38"/>
          <p:cNvCxnSpPr>
            <a:stCxn id="237" idx="2"/>
            <a:endCxn id="241" idx="0"/>
          </p:cNvCxnSpPr>
          <p:nvPr/>
        </p:nvCxnSpPr>
        <p:spPr>
          <a:xfrm rot="-5400000" flipH="1">
            <a:off x="2872288" y="2566002"/>
            <a:ext cx="390000" cy="1003200"/>
          </a:xfrm>
          <a:prstGeom prst="bentConnector3">
            <a:avLst>
              <a:gd name="adj1" fmla="val 50008"/>
            </a:avLst>
          </a:prstGeom>
          <a:noFill/>
          <a:ln w="9525" cap="flat" cmpd="sng">
            <a:solidFill>
              <a:srgbClr val="C2C2C2"/>
            </a:solidFill>
            <a:prstDash val="solid"/>
            <a:round/>
            <a:headEnd type="none" w="sm" len="sm"/>
            <a:tailEnd type="none" w="sm" len="sm"/>
          </a:ln>
        </p:spPr>
      </p:cxnSp>
      <p:cxnSp>
        <p:nvCxnSpPr>
          <p:cNvPr id="246" name="Google Shape;246;p38"/>
          <p:cNvCxnSpPr>
            <a:stCxn id="242" idx="0"/>
            <a:endCxn id="237" idx="2"/>
          </p:cNvCxnSpPr>
          <p:nvPr/>
        </p:nvCxnSpPr>
        <p:spPr>
          <a:xfrm rot="-5400000">
            <a:off x="1869189" y="2566066"/>
            <a:ext cx="390000" cy="1003200"/>
          </a:xfrm>
          <a:prstGeom prst="bentConnector3">
            <a:avLst>
              <a:gd name="adj1" fmla="val 50008"/>
            </a:avLst>
          </a:prstGeom>
          <a:noFill/>
          <a:ln w="9525" cap="flat" cmpd="sng">
            <a:solidFill>
              <a:srgbClr val="C2C2C2"/>
            </a:solidFill>
            <a:prstDash val="solid"/>
            <a:round/>
            <a:headEnd type="none" w="sm" len="sm"/>
            <a:tailEnd type="none" w="sm" len="sm"/>
          </a:ln>
        </p:spPr>
      </p:cxnSp>
      <p:cxnSp>
        <p:nvCxnSpPr>
          <p:cNvPr id="247" name="Google Shape;247;p38"/>
          <p:cNvCxnSpPr>
            <a:stCxn id="238" idx="2"/>
            <a:endCxn id="239" idx="0"/>
          </p:cNvCxnSpPr>
          <p:nvPr/>
        </p:nvCxnSpPr>
        <p:spPr>
          <a:xfrm rot="-5400000" flipH="1">
            <a:off x="6884872" y="2566002"/>
            <a:ext cx="390000" cy="1003200"/>
          </a:xfrm>
          <a:prstGeom prst="bentConnector3">
            <a:avLst>
              <a:gd name="adj1" fmla="val 50008"/>
            </a:avLst>
          </a:prstGeom>
          <a:noFill/>
          <a:ln w="9525" cap="flat" cmpd="sng">
            <a:solidFill>
              <a:srgbClr val="C2C2C2"/>
            </a:solidFill>
            <a:prstDash val="solid"/>
            <a:round/>
            <a:headEnd type="none" w="sm" len="sm"/>
            <a:tailEnd type="none" w="sm" len="sm"/>
          </a:ln>
        </p:spPr>
      </p:cxnSp>
      <p:cxnSp>
        <p:nvCxnSpPr>
          <p:cNvPr id="248" name="Google Shape;248;p38"/>
          <p:cNvCxnSpPr>
            <a:stCxn id="240" idx="0"/>
            <a:endCxn id="238" idx="2"/>
          </p:cNvCxnSpPr>
          <p:nvPr/>
        </p:nvCxnSpPr>
        <p:spPr>
          <a:xfrm rot="-5400000">
            <a:off x="5881773" y="2566066"/>
            <a:ext cx="390000" cy="1003200"/>
          </a:xfrm>
          <a:prstGeom prst="bentConnector3">
            <a:avLst>
              <a:gd name="adj1" fmla="val 50008"/>
            </a:avLst>
          </a:prstGeom>
          <a:noFill/>
          <a:ln w="9525" cap="flat" cmpd="sng">
            <a:solidFill>
              <a:srgbClr val="C2C2C2"/>
            </a:solidFill>
            <a:prstDash val="solid"/>
            <a:round/>
            <a:headEnd type="none" w="sm" len="sm"/>
            <a:tailEnd type="none" w="sm" len="sm"/>
          </a:ln>
        </p:spPr>
      </p:cxnSp>
      <p:sp>
        <p:nvSpPr>
          <p:cNvPr id="249" name="Google Shape;249;p38"/>
          <p:cNvSpPr txBox="1"/>
          <p:nvPr/>
        </p:nvSpPr>
        <p:spPr>
          <a:xfrm>
            <a:off x="1743400" y="1384925"/>
            <a:ext cx="1735200" cy="466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CC0000"/>
                </a:solidFill>
                <a:latin typeface="Playfair Display"/>
                <a:ea typeface="Playfair Display"/>
                <a:cs typeface="Playfair Display"/>
                <a:sym typeface="Playfair Display"/>
              </a:rPr>
              <a:t>Evaluate &amp; Create</a:t>
            </a:r>
            <a:endParaRPr>
              <a:solidFill>
                <a:srgbClr val="CC0000"/>
              </a:solidFill>
              <a:latin typeface="Playfair Display"/>
              <a:ea typeface="Playfair Display"/>
              <a:cs typeface="Playfair Display"/>
              <a:sym typeface="Playfair Display"/>
            </a:endParaRPr>
          </a:p>
        </p:txBody>
      </p:sp>
      <p:sp>
        <p:nvSpPr>
          <p:cNvPr id="250" name="Google Shape;250;p38"/>
          <p:cNvSpPr txBox="1"/>
          <p:nvPr/>
        </p:nvSpPr>
        <p:spPr>
          <a:xfrm>
            <a:off x="3749600" y="2376688"/>
            <a:ext cx="1735200" cy="466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CC0000"/>
                </a:solidFill>
                <a:latin typeface="Playfair Display"/>
                <a:ea typeface="Playfair Display"/>
                <a:cs typeface="Playfair Display"/>
                <a:sym typeface="Playfair Display"/>
              </a:rPr>
              <a:t>Apply &amp; Analyze</a:t>
            </a:r>
            <a:endParaRPr>
              <a:solidFill>
                <a:srgbClr val="CC0000"/>
              </a:solidFill>
              <a:latin typeface="Playfair Display"/>
              <a:ea typeface="Playfair Display"/>
              <a:cs typeface="Playfair Display"/>
              <a:sym typeface="Playfair Display"/>
            </a:endParaRPr>
          </a:p>
        </p:txBody>
      </p:sp>
      <p:sp>
        <p:nvSpPr>
          <p:cNvPr id="251" name="Google Shape;251;p38"/>
          <p:cNvSpPr txBox="1"/>
          <p:nvPr/>
        </p:nvSpPr>
        <p:spPr>
          <a:xfrm>
            <a:off x="3478450" y="4015125"/>
            <a:ext cx="2556000" cy="466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CC0000"/>
                </a:solidFill>
                <a:latin typeface="Playfair Display"/>
                <a:ea typeface="Playfair Display"/>
                <a:cs typeface="Playfair Display"/>
                <a:sym typeface="Playfair Display"/>
              </a:rPr>
              <a:t>Remember &amp; Understand</a:t>
            </a:r>
            <a:endParaRPr>
              <a:solidFill>
                <a:srgbClr val="CC0000"/>
              </a:solidFill>
              <a:latin typeface="Playfair Display"/>
              <a:ea typeface="Playfair Display"/>
              <a:cs typeface="Playfair Display"/>
              <a:sym typeface="Playfair Display"/>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3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Reflecting on this Practice</a:t>
            </a:r>
            <a:endParaRPr/>
          </a:p>
        </p:txBody>
      </p:sp>
      <p:sp>
        <p:nvSpPr>
          <p:cNvPr id="257" name="Google Shape;257;p39"/>
          <p:cNvSpPr txBox="1">
            <a:spLocks noGrp="1"/>
          </p:cNvSpPr>
          <p:nvPr>
            <p:ph type="body" idx="1"/>
          </p:nvPr>
        </p:nvSpPr>
        <p:spPr>
          <a:xfrm>
            <a:off x="311700" y="1065000"/>
            <a:ext cx="8520600" cy="35040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258" name="Google Shape;258;p39"/>
          <p:cNvPicPr preferRelativeResize="0"/>
          <p:nvPr/>
        </p:nvPicPr>
        <p:blipFill>
          <a:blip r:embed="rId3">
            <a:alphaModFix/>
          </a:blip>
          <a:stretch>
            <a:fillRect/>
          </a:stretch>
        </p:blipFill>
        <p:spPr>
          <a:xfrm>
            <a:off x="0" y="-1"/>
            <a:ext cx="9144000" cy="514350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4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Reflecting on this Practice</a:t>
            </a:r>
            <a:endParaRPr/>
          </a:p>
        </p:txBody>
      </p:sp>
      <p:sp>
        <p:nvSpPr>
          <p:cNvPr id="264" name="Google Shape;264;p40"/>
          <p:cNvSpPr txBox="1">
            <a:spLocks noGrp="1"/>
          </p:cNvSpPr>
          <p:nvPr>
            <p:ph type="body" idx="1"/>
          </p:nvPr>
        </p:nvSpPr>
        <p:spPr>
          <a:xfrm>
            <a:off x="311700" y="1065000"/>
            <a:ext cx="8520600" cy="3504000"/>
          </a:xfrm>
          <a:prstGeom prst="rect">
            <a:avLst/>
          </a:prstGeom>
        </p:spPr>
        <p:txBody>
          <a:bodyPr spcFirstLastPara="1" wrap="square" lIns="91425" tIns="91425" rIns="91425" bIns="91425" anchor="t" anchorCtr="0">
            <a:noAutofit/>
          </a:bodyPr>
          <a:lstStyle/>
          <a:p>
            <a:pPr marL="457200" lvl="0" indent="-342900" algn="l" rtl="0">
              <a:lnSpc>
                <a:spcPct val="150000"/>
              </a:lnSpc>
              <a:spcBef>
                <a:spcPts val="1200"/>
              </a:spcBef>
              <a:spcAft>
                <a:spcPts val="0"/>
              </a:spcAft>
              <a:buClr>
                <a:srgbClr val="201F1E"/>
              </a:buClr>
              <a:buSzPts val="1800"/>
              <a:buChar char="●"/>
            </a:pPr>
            <a:r>
              <a:rPr lang="en" b="1">
                <a:solidFill>
                  <a:srgbClr val="201F1E"/>
                </a:solidFill>
              </a:rPr>
              <a:t>Pros</a:t>
            </a:r>
            <a:r>
              <a:rPr lang="en">
                <a:solidFill>
                  <a:srgbClr val="201F1E"/>
                </a:solidFill>
              </a:rPr>
              <a:t>: (1) Efficient Feedback (via assessment itself), (2) Student Engagement</a:t>
            </a:r>
            <a:endParaRPr>
              <a:solidFill>
                <a:srgbClr val="201F1E"/>
              </a:solidFill>
            </a:endParaRPr>
          </a:p>
          <a:p>
            <a:pPr marL="457200" lvl="0" indent="-342900" algn="l" rtl="0">
              <a:lnSpc>
                <a:spcPct val="150000"/>
              </a:lnSpc>
              <a:spcBef>
                <a:spcPts val="0"/>
              </a:spcBef>
              <a:spcAft>
                <a:spcPts val="0"/>
              </a:spcAft>
              <a:buClr>
                <a:srgbClr val="201F1E"/>
              </a:buClr>
              <a:buSzPts val="1800"/>
              <a:buChar char="●"/>
            </a:pPr>
            <a:r>
              <a:rPr lang="en" b="1">
                <a:solidFill>
                  <a:srgbClr val="201F1E"/>
                </a:solidFill>
              </a:rPr>
              <a:t>Cons</a:t>
            </a:r>
            <a:r>
              <a:rPr lang="en">
                <a:solidFill>
                  <a:srgbClr val="201F1E"/>
                </a:solidFill>
              </a:rPr>
              <a:t>: (1) Time Commitment, (2) Not Viable for Entire Class</a:t>
            </a:r>
            <a:endParaRPr>
              <a:solidFill>
                <a:srgbClr val="201F1E"/>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4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Thanks!</a:t>
            </a:r>
            <a:endParaRPr/>
          </a:p>
        </p:txBody>
      </p:sp>
      <p:sp>
        <p:nvSpPr>
          <p:cNvPr id="270" name="Google Shape;270;p41"/>
          <p:cNvSpPr txBox="1">
            <a:spLocks noGrp="1"/>
          </p:cNvSpPr>
          <p:nvPr>
            <p:ph type="body" idx="1"/>
          </p:nvPr>
        </p:nvSpPr>
        <p:spPr>
          <a:xfrm>
            <a:off x="311700" y="1234075"/>
            <a:ext cx="8520600" cy="33348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t>Are there any  questions from the audience?</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15"/>
          <p:cNvSpPr txBox="1">
            <a:spLocks noGrp="1"/>
          </p:cNvSpPr>
          <p:nvPr>
            <p:ph type="title"/>
          </p:nvPr>
        </p:nvSpPr>
        <p:spPr>
          <a:xfrm>
            <a:off x="344250" y="1403850"/>
            <a:ext cx="8455500" cy="2146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Feedback and Sakai Forums</a:t>
            </a:r>
            <a:endParaRPr/>
          </a:p>
        </p:txBody>
      </p:sp>
      <p:sp>
        <p:nvSpPr>
          <p:cNvPr id="71" name="Google Shape;71;p15"/>
          <p:cNvSpPr txBox="1"/>
          <p:nvPr/>
        </p:nvSpPr>
        <p:spPr>
          <a:xfrm>
            <a:off x="2242575" y="4001650"/>
            <a:ext cx="4248600" cy="555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600" b="1">
                <a:latin typeface="Playfair Display"/>
                <a:ea typeface="Playfair Display"/>
                <a:cs typeface="Playfair Display"/>
                <a:sym typeface="Playfair Display"/>
              </a:rPr>
              <a:t>Dr. Minerva Ahumada</a:t>
            </a:r>
            <a:endParaRPr sz="1600" b="1">
              <a:latin typeface="Playfair Display"/>
              <a:ea typeface="Playfair Display"/>
              <a:cs typeface="Playfair Display"/>
              <a:sym typeface="Playfair Display"/>
            </a:endParaRPr>
          </a:p>
          <a:p>
            <a:pPr marL="0" lvl="0" indent="0" algn="ctr" rtl="0">
              <a:spcBef>
                <a:spcPts val="0"/>
              </a:spcBef>
              <a:spcAft>
                <a:spcPts val="0"/>
              </a:spcAft>
              <a:buNone/>
            </a:pPr>
            <a:r>
              <a:rPr lang="en" sz="1600" b="1">
                <a:latin typeface="Playfair Display"/>
                <a:ea typeface="Playfair Display"/>
                <a:cs typeface="Playfair Display"/>
                <a:sym typeface="Playfair Display"/>
              </a:rPr>
              <a:t>Clinical Associate Professor, Philosophy</a:t>
            </a:r>
            <a:endParaRPr sz="1600" b="1">
              <a:latin typeface="Playfair Display"/>
              <a:ea typeface="Playfair Display"/>
              <a:cs typeface="Playfair Display"/>
              <a:sym typeface="Playfair Display"/>
            </a:endParaRPr>
          </a:p>
          <a:p>
            <a:pPr marL="0" lvl="0" indent="0" algn="ctr" rtl="0">
              <a:spcBef>
                <a:spcPts val="0"/>
              </a:spcBef>
              <a:spcAft>
                <a:spcPts val="0"/>
              </a:spcAft>
              <a:buNone/>
            </a:pPr>
            <a:r>
              <a:rPr lang="en" sz="1600" b="1">
                <a:latin typeface="Playfair Display"/>
                <a:ea typeface="Playfair Display"/>
                <a:cs typeface="Playfair Display"/>
                <a:sym typeface="Playfair Display"/>
              </a:rPr>
              <a:t>Arrupe College</a:t>
            </a:r>
            <a:endParaRPr sz="1600" b="1">
              <a:latin typeface="Playfair Display"/>
              <a:ea typeface="Playfair Display"/>
              <a:cs typeface="Playfair Display"/>
              <a:sym typeface="Playfair Display"/>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6"/>
          <p:cNvSpPr txBox="1">
            <a:spLocks noGrp="1"/>
          </p:cNvSpPr>
          <p:nvPr>
            <p:ph type="body" idx="1"/>
          </p:nvPr>
        </p:nvSpPr>
        <p:spPr>
          <a:xfrm>
            <a:off x="311700" y="1234075"/>
            <a:ext cx="8520600" cy="333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Students responded to cases in their Ethics class (ACPHI 281)</a:t>
            </a:r>
            <a:endParaRPr/>
          </a:p>
          <a:p>
            <a:pPr marL="457200" lvl="0" indent="-342900" algn="l" rtl="0">
              <a:lnSpc>
                <a:spcPct val="150000"/>
              </a:lnSpc>
              <a:spcBef>
                <a:spcPts val="1600"/>
              </a:spcBef>
              <a:spcAft>
                <a:spcPts val="0"/>
              </a:spcAft>
              <a:buSzPts val="1800"/>
              <a:buChar char="●"/>
            </a:pPr>
            <a:r>
              <a:rPr lang="en"/>
              <a:t>Before they turned in their final response, students were asked to submit their responses to Forums on Sakai.</a:t>
            </a:r>
            <a:endParaRPr/>
          </a:p>
          <a:p>
            <a:pPr marL="457200" lvl="0" indent="-342900" algn="l" rtl="0">
              <a:lnSpc>
                <a:spcPct val="150000"/>
              </a:lnSpc>
              <a:spcBef>
                <a:spcPts val="0"/>
              </a:spcBef>
              <a:spcAft>
                <a:spcPts val="0"/>
              </a:spcAft>
              <a:buSzPts val="1800"/>
              <a:buChar char="●"/>
            </a:pPr>
            <a:r>
              <a:rPr lang="en"/>
              <a:t>Each student then was asked to give feedback to the two students whose responses appeared below.</a:t>
            </a:r>
            <a:endParaRPr/>
          </a:p>
          <a:p>
            <a:pPr marL="457200" lvl="0" indent="-342900" algn="l" rtl="0">
              <a:lnSpc>
                <a:spcPct val="150000"/>
              </a:lnSpc>
              <a:spcBef>
                <a:spcPts val="0"/>
              </a:spcBef>
              <a:spcAft>
                <a:spcPts val="0"/>
              </a:spcAft>
              <a:buSzPts val="1800"/>
              <a:buChar char="●"/>
            </a:pPr>
            <a:r>
              <a:rPr lang="en"/>
              <a:t>Students had time to incorporate these feedback (and what they learned from their peers) into their final case response (uploaded to Sakai/Assignments).</a:t>
            </a:r>
            <a:endParaRPr/>
          </a:p>
        </p:txBody>
      </p:sp>
      <p:sp>
        <p:nvSpPr>
          <p:cNvPr id="77" name="Google Shape;77;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Task</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Explaining the Process</a:t>
            </a:r>
            <a:endParaRPr/>
          </a:p>
        </p:txBody>
      </p:sp>
      <p:sp>
        <p:nvSpPr>
          <p:cNvPr id="83" name="Google Shape;83;p17"/>
          <p:cNvSpPr txBox="1">
            <a:spLocks noGrp="1"/>
          </p:cNvSpPr>
          <p:nvPr>
            <p:ph type="body" idx="1"/>
          </p:nvPr>
        </p:nvSpPr>
        <p:spPr>
          <a:xfrm>
            <a:off x="311700" y="1234075"/>
            <a:ext cx="8520600" cy="33348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84" name="Google Shape;84;p17"/>
          <p:cNvPicPr preferRelativeResize="0"/>
          <p:nvPr/>
        </p:nvPicPr>
        <p:blipFill>
          <a:blip r:embed="rId3">
            <a:alphaModFix/>
          </a:blip>
          <a:stretch>
            <a:fillRect/>
          </a:stretch>
        </p:blipFill>
        <p:spPr>
          <a:xfrm>
            <a:off x="997450" y="1487950"/>
            <a:ext cx="7765551" cy="2635401"/>
          </a:xfrm>
          <a:prstGeom prst="rect">
            <a:avLst/>
          </a:prstGeom>
          <a:noFill/>
          <a:ln>
            <a:noFill/>
          </a:ln>
        </p:spPr>
      </p:pic>
      <p:pic>
        <p:nvPicPr>
          <p:cNvPr id="85" name="Google Shape;85;p17"/>
          <p:cNvPicPr preferRelativeResize="0"/>
          <p:nvPr/>
        </p:nvPicPr>
        <p:blipFill>
          <a:blip r:embed="rId4">
            <a:alphaModFix/>
          </a:blip>
          <a:stretch>
            <a:fillRect/>
          </a:stretch>
        </p:blipFill>
        <p:spPr>
          <a:xfrm>
            <a:off x="6180200" y="1487950"/>
            <a:ext cx="2735200" cy="25121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Setting Expectations</a:t>
            </a:r>
            <a:endParaRPr/>
          </a:p>
        </p:txBody>
      </p:sp>
      <p:sp>
        <p:nvSpPr>
          <p:cNvPr id="91" name="Google Shape;91;p18"/>
          <p:cNvSpPr txBox="1">
            <a:spLocks noGrp="1"/>
          </p:cNvSpPr>
          <p:nvPr>
            <p:ph type="body" idx="1"/>
          </p:nvPr>
        </p:nvSpPr>
        <p:spPr>
          <a:xfrm>
            <a:off x="311700" y="1234050"/>
            <a:ext cx="3999900" cy="3334800"/>
          </a:xfrm>
          <a:prstGeom prst="rect">
            <a:avLst/>
          </a:prstGeom>
        </p:spPr>
        <p:txBody>
          <a:bodyPr spcFirstLastPara="1" wrap="square" lIns="91425" tIns="91425" rIns="91425" bIns="91425" anchor="t" anchorCtr="0">
            <a:noAutofit/>
          </a:bodyPr>
          <a:lstStyle/>
          <a:p>
            <a:pPr marL="0" lvl="0" indent="0" algn="l" rtl="0">
              <a:lnSpc>
                <a:spcPct val="115000"/>
              </a:lnSpc>
              <a:spcBef>
                <a:spcPts val="1000"/>
              </a:spcBef>
              <a:spcAft>
                <a:spcPts val="0"/>
              </a:spcAft>
              <a:buClr>
                <a:schemeClr val="dk2"/>
              </a:buClr>
              <a:buSzPts val="1100"/>
              <a:buFont typeface="Arial"/>
              <a:buNone/>
            </a:pPr>
            <a:r>
              <a:rPr lang="en" sz="1800"/>
              <a:t>•Write 3-4 sentences where you address:</a:t>
            </a:r>
            <a:endParaRPr sz="1800"/>
          </a:p>
          <a:p>
            <a:pPr marL="0" lvl="0" indent="0" algn="l" rtl="0">
              <a:lnSpc>
                <a:spcPct val="115000"/>
              </a:lnSpc>
              <a:spcBef>
                <a:spcPts val="1000"/>
              </a:spcBef>
              <a:spcAft>
                <a:spcPts val="0"/>
              </a:spcAft>
              <a:buClr>
                <a:schemeClr val="dk2"/>
              </a:buClr>
              <a:buSzPts val="1100"/>
              <a:buFont typeface="Arial"/>
              <a:buNone/>
            </a:pPr>
            <a:r>
              <a:rPr lang="en" sz="1800"/>
              <a:t>•What they have done well;</a:t>
            </a:r>
            <a:endParaRPr sz="1800"/>
          </a:p>
          <a:p>
            <a:pPr marL="0" lvl="0" indent="0" algn="l" rtl="0">
              <a:lnSpc>
                <a:spcPct val="115000"/>
              </a:lnSpc>
              <a:spcBef>
                <a:spcPts val="1000"/>
              </a:spcBef>
              <a:spcAft>
                <a:spcPts val="0"/>
              </a:spcAft>
              <a:buClr>
                <a:schemeClr val="dk2"/>
              </a:buClr>
              <a:buSzPts val="1100"/>
              <a:buFont typeface="Arial"/>
              <a:buNone/>
            </a:pPr>
            <a:r>
              <a:rPr lang="en" sz="1800"/>
              <a:t>•What they can improve upon;</a:t>
            </a:r>
            <a:endParaRPr sz="1800"/>
          </a:p>
          <a:p>
            <a:pPr marL="0" lvl="0" indent="0" algn="l" rtl="0">
              <a:lnSpc>
                <a:spcPct val="115000"/>
              </a:lnSpc>
              <a:spcBef>
                <a:spcPts val="1000"/>
              </a:spcBef>
              <a:spcAft>
                <a:spcPts val="0"/>
              </a:spcAft>
              <a:buClr>
                <a:schemeClr val="dk2"/>
              </a:buClr>
              <a:buSzPts val="1100"/>
              <a:buFont typeface="Arial"/>
              <a:buNone/>
            </a:pPr>
            <a:r>
              <a:rPr lang="en" sz="1800"/>
              <a:t>•No need to proofread the work for them (but you could suggest that they take a second look at it);</a:t>
            </a:r>
            <a:endParaRPr sz="1800"/>
          </a:p>
          <a:p>
            <a:pPr marL="0" lvl="0" indent="0" algn="l" rtl="0">
              <a:lnSpc>
                <a:spcPct val="115000"/>
              </a:lnSpc>
              <a:spcBef>
                <a:spcPts val="1000"/>
              </a:spcBef>
              <a:spcAft>
                <a:spcPts val="0"/>
              </a:spcAft>
              <a:buClr>
                <a:schemeClr val="dk2"/>
              </a:buClr>
              <a:buSzPts val="1100"/>
              <a:buFont typeface="Arial"/>
              <a:buNone/>
            </a:pPr>
            <a:r>
              <a:rPr lang="en" sz="1800"/>
              <a:t>•Focus on the main aspects of the grading criteria for the case.</a:t>
            </a:r>
            <a:endParaRPr sz="1800"/>
          </a:p>
          <a:p>
            <a:pPr marL="0" lvl="0" indent="0" algn="l" rtl="0">
              <a:spcBef>
                <a:spcPts val="0"/>
              </a:spcBef>
              <a:spcAft>
                <a:spcPts val="1600"/>
              </a:spcAft>
              <a:buNone/>
            </a:pPr>
            <a:endParaRPr/>
          </a:p>
        </p:txBody>
      </p:sp>
      <p:sp>
        <p:nvSpPr>
          <p:cNvPr id="92" name="Google Shape;92;p18"/>
          <p:cNvSpPr txBox="1">
            <a:spLocks noGrp="1"/>
          </p:cNvSpPr>
          <p:nvPr>
            <p:ph type="body" idx="2"/>
          </p:nvPr>
        </p:nvSpPr>
        <p:spPr>
          <a:xfrm>
            <a:off x="4832400" y="1234050"/>
            <a:ext cx="3999900" cy="33348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93" name="Google Shape;93;p18"/>
          <p:cNvPicPr preferRelativeResize="0"/>
          <p:nvPr/>
        </p:nvPicPr>
        <p:blipFill>
          <a:blip r:embed="rId3">
            <a:alphaModFix/>
          </a:blip>
          <a:stretch>
            <a:fillRect/>
          </a:stretch>
        </p:blipFill>
        <p:spPr>
          <a:xfrm>
            <a:off x="5097527" y="1234050"/>
            <a:ext cx="3734774" cy="38014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Tool</a:t>
            </a:r>
            <a:endParaRPr/>
          </a:p>
        </p:txBody>
      </p:sp>
      <p:sp>
        <p:nvSpPr>
          <p:cNvPr id="99" name="Google Shape;99;p19"/>
          <p:cNvSpPr txBox="1">
            <a:spLocks noGrp="1"/>
          </p:cNvSpPr>
          <p:nvPr>
            <p:ph type="body" idx="1"/>
          </p:nvPr>
        </p:nvSpPr>
        <p:spPr>
          <a:xfrm>
            <a:off x="311700" y="1234075"/>
            <a:ext cx="8520600" cy="33348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grpSp>
        <p:nvGrpSpPr>
          <p:cNvPr id="100" name="Google Shape;100;p19"/>
          <p:cNvGrpSpPr/>
          <p:nvPr/>
        </p:nvGrpSpPr>
        <p:grpSpPr>
          <a:xfrm>
            <a:off x="1512175" y="1839488"/>
            <a:ext cx="6561973" cy="2123925"/>
            <a:chOff x="1512175" y="1839488"/>
            <a:chExt cx="6561973" cy="2123925"/>
          </a:xfrm>
        </p:grpSpPr>
        <p:pic>
          <p:nvPicPr>
            <p:cNvPr id="101" name="Google Shape;101;p19"/>
            <p:cNvPicPr preferRelativeResize="0"/>
            <p:nvPr/>
          </p:nvPicPr>
          <p:blipFill>
            <a:blip r:embed="rId3">
              <a:alphaModFix/>
            </a:blip>
            <a:stretch>
              <a:fillRect/>
            </a:stretch>
          </p:blipFill>
          <p:spPr>
            <a:xfrm>
              <a:off x="1512175" y="1839488"/>
              <a:ext cx="6561973" cy="2123925"/>
            </a:xfrm>
            <a:prstGeom prst="rect">
              <a:avLst/>
            </a:prstGeom>
            <a:noFill/>
            <a:ln>
              <a:noFill/>
            </a:ln>
          </p:spPr>
        </p:pic>
        <p:sp>
          <p:nvSpPr>
            <p:cNvPr id="102" name="Google Shape;102;p19"/>
            <p:cNvSpPr/>
            <p:nvPr/>
          </p:nvSpPr>
          <p:spPr>
            <a:xfrm>
              <a:off x="4721725" y="2664325"/>
              <a:ext cx="576000" cy="1542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19"/>
            <p:cNvSpPr/>
            <p:nvPr/>
          </p:nvSpPr>
          <p:spPr>
            <a:xfrm>
              <a:off x="4386850" y="2900575"/>
              <a:ext cx="1209300" cy="1542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Lessons Learned</a:t>
            </a:r>
            <a:endParaRPr/>
          </a:p>
        </p:txBody>
      </p:sp>
      <p:sp>
        <p:nvSpPr>
          <p:cNvPr id="109" name="Google Shape;109;p20"/>
          <p:cNvSpPr txBox="1">
            <a:spLocks noGrp="1"/>
          </p:cNvSpPr>
          <p:nvPr>
            <p:ph type="body" idx="1"/>
          </p:nvPr>
        </p:nvSpPr>
        <p:spPr>
          <a:xfrm>
            <a:off x="311700" y="1234075"/>
            <a:ext cx="8520600" cy="3334800"/>
          </a:xfrm>
          <a:prstGeom prst="rect">
            <a:avLst/>
          </a:prstGeom>
        </p:spPr>
        <p:txBody>
          <a:bodyPr spcFirstLastPara="1" wrap="square" lIns="91425" tIns="91425" rIns="91425" bIns="91425" anchor="t" anchorCtr="0">
            <a:noAutofit/>
          </a:bodyPr>
          <a:lstStyle/>
          <a:p>
            <a:pPr marL="457200" lvl="0" indent="-342900" algn="l" rtl="0">
              <a:lnSpc>
                <a:spcPct val="150000"/>
              </a:lnSpc>
              <a:spcBef>
                <a:spcPts val="0"/>
              </a:spcBef>
              <a:spcAft>
                <a:spcPts val="0"/>
              </a:spcAft>
              <a:buSzPts val="1800"/>
              <a:buChar char="●"/>
            </a:pPr>
            <a:r>
              <a:rPr lang="en"/>
              <a:t>Allows students to learn from one another</a:t>
            </a:r>
            <a:endParaRPr/>
          </a:p>
          <a:p>
            <a:pPr marL="457200" lvl="0" indent="-342900" algn="l" rtl="0">
              <a:lnSpc>
                <a:spcPct val="150000"/>
              </a:lnSpc>
              <a:spcBef>
                <a:spcPts val="0"/>
              </a:spcBef>
              <a:spcAft>
                <a:spcPts val="0"/>
              </a:spcAft>
              <a:buSzPts val="1800"/>
              <a:buChar char="●"/>
            </a:pPr>
            <a:r>
              <a:rPr lang="en"/>
              <a:t>Students pay more attention to the grading criteria over time</a:t>
            </a:r>
            <a:endParaRPr/>
          </a:p>
          <a:p>
            <a:pPr marL="457200" lvl="0" indent="-342900" algn="l" rtl="0">
              <a:lnSpc>
                <a:spcPct val="150000"/>
              </a:lnSpc>
              <a:spcBef>
                <a:spcPts val="0"/>
              </a:spcBef>
              <a:spcAft>
                <a:spcPts val="0"/>
              </a:spcAft>
              <a:buSzPts val="1800"/>
              <a:buChar char="●"/>
            </a:pPr>
            <a:r>
              <a:rPr lang="en"/>
              <a:t>Some students wanted more constructive feedback from their peers</a:t>
            </a:r>
            <a:endParaRPr/>
          </a:p>
          <a:p>
            <a:pPr marL="457200" lvl="0" indent="-342900" algn="l" rtl="0">
              <a:lnSpc>
                <a:spcPct val="150000"/>
              </a:lnSpc>
              <a:spcBef>
                <a:spcPts val="0"/>
              </a:spcBef>
              <a:spcAft>
                <a:spcPts val="0"/>
              </a:spcAft>
              <a:buSzPts val="1800"/>
              <a:buChar char="●"/>
            </a:pPr>
            <a:r>
              <a:rPr lang="en"/>
              <a:t>Optimizes grading time</a:t>
            </a:r>
            <a:endParaRPr/>
          </a:p>
          <a:p>
            <a:pPr marL="457200" lvl="0" indent="-342900" algn="l" rtl="0">
              <a:lnSpc>
                <a:spcPct val="150000"/>
              </a:lnSpc>
              <a:spcBef>
                <a:spcPts val="0"/>
              </a:spcBef>
              <a:spcAft>
                <a:spcPts val="0"/>
              </a:spcAft>
              <a:buSzPts val="1800"/>
              <a:buChar char="●"/>
            </a:pPr>
            <a:r>
              <a:rPr lang="en"/>
              <a:t>Keep in mind the purpose of the assignment when providing feedback</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21"/>
          <p:cNvSpPr txBox="1">
            <a:spLocks noGrp="1"/>
          </p:cNvSpPr>
          <p:nvPr>
            <p:ph type="title"/>
          </p:nvPr>
        </p:nvSpPr>
        <p:spPr>
          <a:xfrm>
            <a:off x="344250" y="1403850"/>
            <a:ext cx="8455500" cy="2146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Providing Feedback Early On</a:t>
            </a:r>
            <a:endParaRPr/>
          </a:p>
        </p:txBody>
      </p:sp>
      <p:sp>
        <p:nvSpPr>
          <p:cNvPr id="115" name="Google Shape;115;p21"/>
          <p:cNvSpPr txBox="1"/>
          <p:nvPr/>
        </p:nvSpPr>
        <p:spPr>
          <a:xfrm>
            <a:off x="2077975" y="4001650"/>
            <a:ext cx="4978800" cy="555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600" b="1">
                <a:latin typeface="Playfair Display"/>
                <a:ea typeface="Playfair Display"/>
                <a:cs typeface="Playfair Display"/>
                <a:sym typeface="Playfair Display"/>
              </a:rPr>
              <a:t>Linda Kurtos, JD and MS</a:t>
            </a:r>
            <a:endParaRPr sz="1600" b="1">
              <a:latin typeface="Playfair Display"/>
              <a:ea typeface="Playfair Display"/>
              <a:cs typeface="Playfair Display"/>
              <a:sym typeface="Playfair Display"/>
            </a:endParaRPr>
          </a:p>
          <a:p>
            <a:pPr marL="0" lvl="0" indent="0" algn="ctr" rtl="0">
              <a:spcBef>
                <a:spcPts val="0"/>
              </a:spcBef>
              <a:spcAft>
                <a:spcPts val="0"/>
              </a:spcAft>
              <a:buNone/>
            </a:pPr>
            <a:r>
              <a:rPr lang="en" sz="1600" b="1">
                <a:latin typeface="Playfair Display"/>
                <a:ea typeface="Playfair Display"/>
                <a:cs typeface="Playfair Display"/>
                <a:sym typeface="Playfair Display"/>
              </a:rPr>
              <a:t>Assistant Dean for Graduate Programs, Lecturer</a:t>
            </a:r>
            <a:endParaRPr sz="1600" b="1">
              <a:latin typeface="Playfair Display"/>
              <a:ea typeface="Playfair Display"/>
              <a:cs typeface="Playfair Display"/>
              <a:sym typeface="Playfair Display"/>
            </a:endParaRPr>
          </a:p>
          <a:p>
            <a:pPr marL="0" lvl="0" indent="0" algn="ctr" rtl="0">
              <a:spcBef>
                <a:spcPts val="0"/>
              </a:spcBef>
              <a:spcAft>
                <a:spcPts val="0"/>
              </a:spcAft>
              <a:buNone/>
            </a:pPr>
            <a:r>
              <a:rPr lang="en" sz="1600" b="1">
                <a:latin typeface="Playfair Display"/>
                <a:ea typeface="Playfair Display"/>
                <a:cs typeface="Playfair Display"/>
                <a:sym typeface="Playfair Display"/>
              </a:rPr>
              <a:t>Institute of Environmental Sustainability</a:t>
            </a:r>
            <a:endParaRPr sz="1600" b="1">
              <a:latin typeface="Playfair Display"/>
              <a:ea typeface="Playfair Display"/>
              <a:cs typeface="Playfair Display"/>
              <a:sym typeface="Playfair Display"/>
            </a:endParaRPr>
          </a:p>
        </p:txBody>
      </p:sp>
    </p:spTree>
  </p:cSld>
  <p:clrMapOvr>
    <a:masterClrMapping/>
  </p:clrMapOvr>
</p:sld>
</file>

<file path=ppt/theme/theme1.xml><?xml version="1.0" encoding="utf-8"?>
<a:theme xmlns:a="http://schemas.openxmlformats.org/drawingml/2006/main" name="Pop">
  <a:themeElements>
    <a:clrScheme name="Pop">
      <a:dk1>
        <a:srgbClr val="F8E71C"/>
      </a:dk1>
      <a:lt1>
        <a:srgbClr val="FFFFFF"/>
      </a:lt1>
      <a:dk2>
        <a:srgbClr val="000000"/>
      </a:dk2>
      <a:lt2>
        <a:srgbClr val="D9D9D9"/>
      </a:lt2>
      <a:accent1>
        <a:srgbClr val="666666"/>
      </a:accent1>
      <a:accent2>
        <a:srgbClr val="483165"/>
      </a:accent2>
      <a:accent3>
        <a:srgbClr val="EB1E95"/>
      </a:accent3>
      <a:accent4>
        <a:srgbClr val="0F9D58"/>
      </a:accent4>
      <a:accent5>
        <a:srgbClr val="01AFD1"/>
      </a:accent5>
      <a:accent6>
        <a:srgbClr val="9C27B0"/>
      </a:accent6>
      <a:hlink>
        <a:srgbClr val="01AFD1"/>
      </a:hlink>
      <a:folHlink>
        <a:srgbClr val="01AFD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1040</Words>
  <Application>Microsoft Office PowerPoint</Application>
  <PresentationFormat>On-screen Show (16:9)</PresentationFormat>
  <Paragraphs>134</Paragraphs>
  <Slides>29</Slides>
  <Notes>29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Montserrat</vt:lpstr>
      <vt:lpstr>Oswald</vt:lpstr>
      <vt:lpstr>Playfair Display</vt:lpstr>
      <vt:lpstr>Roboto</vt:lpstr>
      <vt:lpstr>Arial</vt:lpstr>
      <vt:lpstr>Pop</vt:lpstr>
      <vt:lpstr>Feedback in Online Classes</vt:lpstr>
      <vt:lpstr>Guiding Questions</vt:lpstr>
      <vt:lpstr>Feedback and Sakai Forums</vt:lpstr>
      <vt:lpstr>The Task</vt:lpstr>
      <vt:lpstr>Explaining the Process</vt:lpstr>
      <vt:lpstr>Setting Expectations</vt:lpstr>
      <vt:lpstr>The Tool</vt:lpstr>
      <vt:lpstr>Lessons Learned</vt:lpstr>
      <vt:lpstr>Providing Feedback Early On</vt:lpstr>
      <vt:lpstr>Encouraging Valuable Discussion - Preparing the Student</vt:lpstr>
      <vt:lpstr>Encouraging Valuable Discussion - Logistical Systems</vt:lpstr>
      <vt:lpstr>How to Distribute Feedback</vt:lpstr>
      <vt:lpstr>The Personal Touch</vt:lpstr>
      <vt:lpstr>Feedback in the Real World </vt:lpstr>
      <vt:lpstr>Establish ground rules &amp; framework up top</vt:lpstr>
      <vt:lpstr>What is the purpose of the feedback?</vt:lpstr>
      <vt:lpstr>Guidelines for giving feedback</vt:lpstr>
      <vt:lpstr>Order of feedback </vt:lpstr>
      <vt:lpstr>Minimum feedback &amp; time management</vt:lpstr>
      <vt:lpstr>Directive to students...</vt:lpstr>
      <vt:lpstr>Oral Exams</vt:lpstr>
      <vt:lpstr>Why Oral Exams?</vt:lpstr>
      <vt:lpstr>The Backstory...</vt:lpstr>
      <vt:lpstr>The How in General</vt:lpstr>
      <vt:lpstr>The How in Particular</vt:lpstr>
      <vt:lpstr>The How in Particular</vt:lpstr>
      <vt:lpstr>Reflecting on this Practice</vt:lpstr>
      <vt:lpstr>Reflecting on this Practice</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Feedback in Online Classes</dc:title>
  <cp:lastModifiedBy>Mansbach, Jessica</cp:lastModifiedBy>
  <cp:revision>1</cp:revision>
  <dcterms:modified xsi:type="dcterms:W3CDTF">2020-08-11T12:36:29Z</dcterms:modified>
</cp:coreProperties>
</file>